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27" r:id="rId3"/>
    <p:sldId id="260" r:id="rId4"/>
    <p:sldId id="261" r:id="rId5"/>
    <p:sldId id="262" r:id="rId6"/>
    <p:sldId id="334" r:id="rId7"/>
    <p:sldId id="264" r:id="rId8"/>
    <p:sldId id="328" r:id="rId9"/>
    <p:sldId id="330" r:id="rId10"/>
    <p:sldId id="331" r:id="rId11"/>
    <p:sldId id="329" r:id="rId12"/>
    <p:sldId id="263" r:id="rId13"/>
    <p:sldId id="265" r:id="rId14"/>
    <p:sldId id="332" r:id="rId15"/>
    <p:sldId id="333" r:id="rId16"/>
    <p:sldId id="266" r:id="rId17"/>
    <p:sldId id="267" r:id="rId18"/>
    <p:sldId id="268" r:id="rId19"/>
    <p:sldId id="299" r:id="rId20"/>
    <p:sldId id="300" r:id="rId21"/>
    <p:sldId id="269" r:id="rId22"/>
    <p:sldId id="271" r:id="rId23"/>
    <p:sldId id="270" r:id="rId24"/>
    <p:sldId id="273" r:id="rId25"/>
    <p:sldId id="274" r:id="rId26"/>
    <p:sldId id="275" r:id="rId27"/>
    <p:sldId id="277" r:id="rId28"/>
    <p:sldId id="293" r:id="rId29"/>
    <p:sldId id="291" r:id="rId30"/>
    <p:sldId id="279" r:id="rId31"/>
    <p:sldId id="281" r:id="rId32"/>
    <p:sldId id="283" r:id="rId33"/>
    <p:sldId id="285" r:id="rId34"/>
    <p:sldId id="297" r:id="rId35"/>
    <p:sldId id="298" r:id="rId36"/>
    <p:sldId id="294" r:id="rId37"/>
    <p:sldId id="296" r:id="rId38"/>
    <p:sldId id="304" r:id="rId39"/>
    <p:sldId id="305" r:id="rId40"/>
    <p:sldId id="306" r:id="rId41"/>
    <p:sldId id="307" r:id="rId42"/>
    <p:sldId id="308" r:id="rId43"/>
    <p:sldId id="309" r:id="rId44"/>
    <p:sldId id="311" r:id="rId45"/>
    <p:sldId id="312" r:id="rId46"/>
    <p:sldId id="310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E12"/>
    <a:srgbClr val="94F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69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image" Target="../media/image27.png"/><Relationship Id="rId2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EA5E7-A791-1A40-A833-B39A7D5F7337}" type="datetimeFigureOut">
              <a:rPr lang="es-ES" smtClean="0"/>
              <a:t>10/10/18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75183-E708-6E4A-A14B-3E18E7C53DA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0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EFE3C-520C-7140-BF9B-7DD2D7DC9EA6}" type="datetimeFigureOut">
              <a:rPr lang="es-ES" smtClean="0"/>
              <a:t>10/10/18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FD5AD-6924-C849-81F7-02B5C03BC5E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4809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FD5AD-6924-C849-81F7-02B5C03BC5E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1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CD6D-E6CD-9740-AD17-7DB9B6768ADC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81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AFD-E21E-E248-8463-29AB26F1D64A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4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7C0F-7A57-7241-B1E7-BFB50486CA1B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33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FB2F-6C3B-234A-9397-E5268C07DC4A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35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9F2E-6150-0841-9647-7127336E9B80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8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453C-5928-9F4B-92A0-8DDAAE56EE61}" type="datetime1">
              <a:rPr lang="es-AR" smtClean="0"/>
              <a:t>10/10/18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15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B0FD7-5A99-1045-89A8-61D9459B80DD}" type="datetime1">
              <a:rPr lang="es-AR" smtClean="0"/>
              <a:t>10/10/18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81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8F0F0-C6E3-8541-9ED6-44E433C91DFA}" type="datetime1">
              <a:rPr lang="es-AR" smtClean="0"/>
              <a:t>10/10/18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96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9CE4-0171-354D-B063-176D90FBD3AF}" type="datetime1">
              <a:rPr lang="es-AR" smtClean="0"/>
              <a:t>10/10/18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61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457C-1109-4C44-BB2F-BA410FC2A8C0}" type="datetime1">
              <a:rPr lang="es-AR" smtClean="0"/>
              <a:t>10/10/18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36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6055-9BD2-0341-AD59-EC29DE4E2BC1}" type="datetime1">
              <a:rPr lang="es-AR" smtClean="0"/>
              <a:t>10/10/18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08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3D15-904E-BB46-80BB-43EBD1B7C8B3}" type="datetime1">
              <a:rPr lang="es-AR" smtClean="0"/>
              <a:t>10/10/18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C3FA-3928-574C-A47B-7D35448ABB3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93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.docx"/><Relationship Id="rId4" Type="http://schemas.openxmlformats.org/officeDocument/2006/relationships/image" Target="../media/image5.emf"/><Relationship Id="rId5" Type="http://schemas.openxmlformats.org/officeDocument/2006/relationships/package" Target="../embeddings/Documento_de_Microsoft_Word5.docx"/><Relationship Id="rId6" Type="http://schemas.openxmlformats.org/officeDocument/2006/relationships/image" Target="../media/image6.emf"/><Relationship Id="rId7" Type="http://schemas.openxmlformats.org/officeDocument/2006/relationships/package" Target="../embeddings/Documento_de_Microsoft_Word6.docx"/><Relationship Id="rId8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.doc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package" Target="../embeddings/Documento_de_Microsoft_Word10.docx"/><Relationship Id="rId5" Type="http://schemas.openxmlformats.org/officeDocument/2006/relationships/image" Target="../media/image2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1.docx"/><Relationship Id="rId4" Type="http://schemas.openxmlformats.org/officeDocument/2006/relationships/image" Target="../media/image24.png"/><Relationship Id="rId5" Type="http://schemas.openxmlformats.org/officeDocument/2006/relationships/package" Target="../embeddings/Documento_de_Microsoft_Word12.docx"/><Relationship Id="rId6" Type="http://schemas.openxmlformats.org/officeDocument/2006/relationships/image" Target="../media/image25.png"/><Relationship Id="rId7" Type="http://schemas.openxmlformats.org/officeDocument/2006/relationships/package" Target="../embeddings/Documento_de_Microsoft_Word13.docx"/><Relationship Id="rId8" Type="http://schemas.openxmlformats.org/officeDocument/2006/relationships/image" Target="../media/image2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18.docx"/><Relationship Id="rId12" Type="http://schemas.openxmlformats.org/officeDocument/2006/relationships/image" Target="../media/image31.png"/><Relationship Id="rId13" Type="http://schemas.openxmlformats.org/officeDocument/2006/relationships/package" Target="../embeddings/Documento_de_Microsoft_Word19.docx"/><Relationship Id="rId14" Type="http://schemas.openxmlformats.org/officeDocument/2006/relationships/image" Target="../media/image32.png"/><Relationship Id="rId15" Type="http://schemas.openxmlformats.org/officeDocument/2006/relationships/package" Target="../embeddings/Documento_de_Microsoft_Word20.docx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Documento_de_Microsoft_Word14.docx"/><Relationship Id="rId4" Type="http://schemas.openxmlformats.org/officeDocument/2006/relationships/image" Target="../media/image27.png"/><Relationship Id="rId5" Type="http://schemas.openxmlformats.org/officeDocument/2006/relationships/package" Target="../embeddings/Documento_de_Microsoft_Word15.docx"/><Relationship Id="rId6" Type="http://schemas.openxmlformats.org/officeDocument/2006/relationships/image" Target="../media/image28.png"/><Relationship Id="rId7" Type="http://schemas.openxmlformats.org/officeDocument/2006/relationships/package" Target="../embeddings/Documento_de_Microsoft_Word16.docx"/><Relationship Id="rId8" Type="http://schemas.openxmlformats.org/officeDocument/2006/relationships/image" Target="../media/image29.png"/><Relationship Id="rId9" Type="http://schemas.openxmlformats.org/officeDocument/2006/relationships/package" Target="../embeddings/Documento_de_Microsoft_Word17.docx"/><Relationship Id="rId10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1.docx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2.docx"/><Relationship Id="rId4" Type="http://schemas.openxmlformats.org/officeDocument/2006/relationships/image" Target="../media/image28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3.docx"/><Relationship Id="rId4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4.docx"/><Relationship Id="rId4" Type="http://schemas.openxmlformats.org/officeDocument/2006/relationships/image" Target="../media/image30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5.docx"/><Relationship Id="rId4" Type="http://schemas.openxmlformats.org/officeDocument/2006/relationships/image" Target="../media/image31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6.docx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7.docx"/><Relationship Id="rId4" Type="http://schemas.openxmlformats.org/officeDocument/2006/relationships/image" Target="../media/image33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8.docx"/><Relationship Id="rId4" Type="http://schemas.openxmlformats.org/officeDocument/2006/relationships/image" Target="../media/image34.png"/><Relationship Id="rId5" Type="http://schemas.openxmlformats.org/officeDocument/2006/relationships/package" Target="../embeddings/Documento_de_Microsoft_Word29.docx"/><Relationship Id="rId6" Type="http://schemas.openxmlformats.org/officeDocument/2006/relationships/image" Target="../media/image35.png"/><Relationship Id="rId7" Type="http://schemas.openxmlformats.org/officeDocument/2006/relationships/package" Target="../embeddings/Documento_de_Microsoft_Word30.docx"/><Relationship Id="rId8" Type="http://schemas.openxmlformats.org/officeDocument/2006/relationships/image" Target="../media/image36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1.docx"/><Relationship Id="rId4" Type="http://schemas.openxmlformats.org/officeDocument/2006/relationships/image" Target="../media/image37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2.docx"/><Relationship Id="rId4" Type="http://schemas.openxmlformats.org/officeDocument/2006/relationships/image" Target="../media/image38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3.docx"/><Relationship Id="rId4" Type="http://schemas.openxmlformats.org/officeDocument/2006/relationships/image" Target="../media/image39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4.docx"/><Relationship Id="rId4" Type="http://schemas.openxmlformats.org/officeDocument/2006/relationships/image" Target="../media/image40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5.docx"/><Relationship Id="rId4" Type="http://schemas.openxmlformats.org/officeDocument/2006/relationships/image" Target="../media/image41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6.docx"/><Relationship Id="rId4" Type="http://schemas.openxmlformats.org/officeDocument/2006/relationships/image" Target="../media/image42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3.emf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.docx"/><Relationship Id="rId4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smtClean="0"/>
              <a:t>ARBOLES</a:t>
            </a:r>
            <a:endParaRPr lang="es-ES" sz="5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128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94990" y="200387"/>
            <a:ext cx="7872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TEROREMA 1:  Sea  (T,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)  un árbol con raíz. </a:t>
            </a:r>
          </a:p>
          <a:p>
            <a:endParaRPr lang="es-ES" sz="2400" dirty="0"/>
          </a:p>
          <a:p>
            <a:pPr marL="457200" indent="-457200">
              <a:buAutoNum type="alphaLcParenBoth" startAt="3"/>
            </a:pPr>
            <a:r>
              <a:rPr lang="es-ES" sz="2400" dirty="0" smtClean="0"/>
              <a:t>Cada vértice en T distinto de 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tiene grado interno 1, y   </a:t>
            </a:r>
          </a:p>
          <a:p>
            <a:r>
              <a:rPr lang="es-ES" sz="2400" i="1" dirty="0"/>
              <a:t> </a:t>
            </a:r>
            <a:r>
              <a:rPr lang="es-ES" sz="2400" i="1" dirty="0" smtClean="0"/>
              <a:t>      v</a:t>
            </a:r>
            <a:r>
              <a:rPr lang="es-ES" sz="2400" i="1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tiene grado interno 0 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93185" y="2021954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Sea </a:t>
            </a:r>
            <a:r>
              <a:rPr lang="es-ES" sz="2400" i="1" dirty="0" smtClean="0"/>
              <a:t>w</a:t>
            </a:r>
            <a:r>
              <a:rPr lang="es-ES" sz="2400" baseline="-25000" dirty="0"/>
              <a:t>1</a:t>
            </a:r>
            <a:r>
              <a:rPr lang="es-ES" sz="2400" dirty="0" smtClean="0"/>
              <a:t> un vértice en T, distinto de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97625" y="2531895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Entonces existe una trayectoria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,</a:t>
            </a:r>
            <a:r>
              <a:rPr lang="mr-IN" sz="2400" dirty="0" smtClean="0"/>
              <a:t>…</a:t>
            </a:r>
            <a:r>
              <a:rPr lang="es-ES_tradnl" sz="2400" dirty="0" smtClean="0"/>
              <a:t>, </a:t>
            </a:r>
            <a:r>
              <a:rPr lang="es-ES_tradnl" sz="2400" i="1" dirty="0" err="1" smtClean="0"/>
              <a:t>v</a:t>
            </a:r>
            <a:r>
              <a:rPr lang="es-ES_tradnl" sz="2400" baseline="-25000" dirty="0" err="1" smtClean="0"/>
              <a:t>k</a:t>
            </a:r>
            <a:r>
              <a:rPr lang="es-ES_tradnl" sz="2400" dirty="0" smtClean="0"/>
              <a:t>, </a:t>
            </a:r>
            <a:r>
              <a:rPr lang="es-ES_tradnl" sz="2400" i="1" dirty="0" smtClean="0"/>
              <a:t>w</a:t>
            </a:r>
            <a:r>
              <a:rPr lang="es-ES_tradnl" sz="2400" baseline="-25000" dirty="0" smtClean="0"/>
              <a:t>1</a:t>
            </a:r>
            <a:r>
              <a:rPr lang="es-ES_tradnl" sz="2400" dirty="0" smtClean="0"/>
              <a:t>   en T.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128056"/>
              </p:ext>
            </p:extLst>
          </p:nvPr>
        </p:nvGraphicFramePr>
        <p:xfrm>
          <a:off x="7048039" y="260496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5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8039" y="260496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216751" y="3004849"/>
            <a:ext cx="489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 smtClean="0"/>
              <a:t>w</a:t>
            </a:r>
            <a:r>
              <a:rPr lang="es-ES_tradnl" sz="2400" baseline="-25000" dirty="0" smtClean="0"/>
              <a:t>1</a:t>
            </a:r>
            <a:r>
              <a:rPr lang="es-ES_tradnl" sz="2400" dirty="0" smtClean="0"/>
              <a:t>  tiene grado interno al menos 1.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953" y="3551777"/>
            <a:ext cx="900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Si</a:t>
            </a:r>
            <a:r>
              <a:rPr lang="es-ES_tradnl" sz="2400" i="1" dirty="0" smtClean="0"/>
              <a:t> w</a:t>
            </a:r>
            <a:r>
              <a:rPr lang="es-ES_tradnl" sz="2400" baseline="-25000" dirty="0" smtClean="0"/>
              <a:t>1</a:t>
            </a:r>
            <a:r>
              <a:rPr lang="es-ES_tradnl" sz="2400" dirty="0" smtClean="0"/>
              <a:t>  tiene grado interno mayor que 1, deben existir vértices </a:t>
            </a:r>
            <a:r>
              <a:rPr lang="es-ES_tradnl" sz="2400" i="1" dirty="0" smtClean="0"/>
              <a:t>w</a:t>
            </a:r>
            <a:r>
              <a:rPr lang="es-ES_tradnl" sz="2400" baseline="-25000" dirty="0" smtClean="0"/>
              <a:t>2</a:t>
            </a:r>
            <a:r>
              <a:rPr lang="es-ES_tradnl" sz="2400" dirty="0" smtClean="0"/>
              <a:t>  y  </a:t>
            </a:r>
            <a:r>
              <a:rPr lang="es-ES_tradnl" sz="2400" i="1" dirty="0" smtClean="0"/>
              <a:t>w</a:t>
            </a:r>
            <a:r>
              <a:rPr lang="es-ES_tradnl" sz="2400" baseline="-25000" dirty="0"/>
              <a:t>3</a:t>
            </a:r>
            <a:r>
              <a:rPr lang="es-ES_tradnl" sz="2400" dirty="0" smtClean="0"/>
              <a:t> </a:t>
            </a:r>
            <a:endParaRPr lang="es-ES" sz="24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253906"/>
              </p:ext>
            </p:extLst>
          </p:nvPr>
        </p:nvGraphicFramePr>
        <p:xfrm>
          <a:off x="525622" y="4212189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6" name="Documento" r:id="rId5" imgW="8877300" imgH="355600" progId="Word.Document.12">
                  <p:embed/>
                </p:oleObj>
              </mc:Choice>
              <mc:Fallback>
                <p:oleObj name="Documento" r:id="rId5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622" y="4212189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252014"/>
              </p:ext>
            </p:extLst>
          </p:nvPr>
        </p:nvGraphicFramePr>
        <p:xfrm>
          <a:off x="641032" y="474678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Documento" r:id="rId7" imgW="8877300" imgH="355600" progId="Word.Document.12">
                  <p:embed/>
                </p:oleObj>
              </mc:Choice>
              <mc:Fallback>
                <p:oleObj name="Documento" r:id="rId7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1032" y="474678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34700" y="5338452"/>
            <a:ext cx="460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Existen trayectorias  </a:t>
            </a:r>
            <a:r>
              <a:rPr lang="es-ES" sz="2400" i="1" dirty="0" smtClean="0"/>
              <a:t>p</a:t>
            </a:r>
            <a:r>
              <a:rPr lang="es-ES" sz="2400" baseline="-25000" dirty="0" smtClean="0"/>
              <a:t>2  </a:t>
            </a:r>
            <a:r>
              <a:rPr lang="es-ES" sz="2400" dirty="0" smtClean="0"/>
              <a:t>de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 a  </a:t>
            </a:r>
            <a:r>
              <a:rPr lang="es-ES" sz="2400" i="1" dirty="0" smtClean="0"/>
              <a:t>w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39140" y="5823735"/>
            <a:ext cx="460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</a:t>
            </a:r>
            <a:r>
              <a:rPr lang="es-ES" sz="2400" i="1" dirty="0" smtClean="0"/>
              <a:t>p</a:t>
            </a:r>
            <a:r>
              <a:rPr lang="es-ES" sz="2400" baseline="-25000" dirty="0"/>
              <a:t>3</a:t>
            </a:r>
            <a:r>
              <a:rPr lang="es-ES" sz="2400" baseline="-25000" dirty="0" smtClean="0"/>
              <a:t>  </a:t>
            </a:r>
            <a:r>
              <a:rPr lang="es-ES" sz="2400" dirty="0" smtClean="0"/>
              <a:t>de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 a  </a:t>
            </a:r>
            <a:r>
              <a:rPr lang="es-ES" sz="2400" i="1" dirty="0" smtClean="0"/>
              <a:t>w</a:t>
            </a:r>
            <a:r>
              <a:rPr lang="es-ES" sz="2400" baseline="-25000" dirty="0"/>
              <a:t>3</a:t>
            </a:r>
            <a:r>
              <a:rPr lang="es-ES" sz="2400" dirty="0" smtClean="0"/>
              <a:t>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551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894032"/>
              </p:ext>
            </p:extLst>
          </p:nvPr>
        </p:nvGraphicFramePr>
        <p:xfrm>
          <a:off x="927892" y="735414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92" y="735414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98700" y="1516466"/>
            <a:ext cx="676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Son trayectorias diferentes de 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    a     </a:t>
            </a:r>
            <a:r>
              <a:rPr lang="es-ES" sz="2400" i="1" dirty="0" smtClean="0"/>
              <a:t>w</a:t>
            </a:r>
            <a:r>
              <a:rPr lang="es-ES" sz="2400" baseline="-25000" dirty="0" smtClean="0"/>
              <a:t>1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2678" y="2330179"/>
            <a:ext cx="732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 que contradice la definición de árbol con raíz en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2460" y="3049714"/>
            <a:ext cx="676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tanto en grado interno de     </a:t>
            </a:r>
            <a:r>
              <a:rPr lang="es-ES" sz="2400" i="1" dirty="0" smtClean="0"/>
              <a:t>w</a:t>
            </a:r>
            <a:r>
              <a:rPr lang="es-ES" sz="2400" baseline="-25000" dirty="0" smtClean="0"/>
              <a:t>1     </a:t>
            </a:r>
            <a:r>
              <a:rPr lang="es-ES" sz="2400" dirty="0" smtClean="0"/>
              <a:t>es uno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35686" y="4105553"/>
            <a:ext cx="708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Ejercicio: Argumente que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 </a:t>
            </a:r>
            <a:r>
              <a:rPr lang="es-ES" sz="2400" dirty="0" smtClean="0"/>
              <a:t>tiene grado cero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4765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4664" y="227643"/>
            <a:ext cx="7990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TEOREMA2:   Sea (T,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)  un árbol con raíz sobre u conjunto A. Entonces</a:t>
            </a:r>
            <a:endParaRPr lang="es-ES" sz="2400" dirty="0"/>
          </a:p>
          <a:p>
            <a:pPr marL="342900" indent="-342900">
              <a:buAutoNum type="alphaLcParenBoth"/>
            </a:pPr>
            <a:r>
              <a:rPr lang="es-ES" sz="2400" dirty="0" smtClean="0"/>
              <a:t>T  es  </a:t>
            </a:r>
            <a:r>
              <a:rPr lang="es-ES" sz="2400" dirty="0" err="1" smtClean="0"/>
              <a:t>Arreflexiva</a:t>
            </a:r>
            <a:endParaRPr lang="es-ES" sz="2400" dirty="0" smtClean="0"/>
          </a:p>
          <a:p>
            <a:pPr marL="342900" indent="-342900">
              <a:buAutoNum type="alphaLcParenBoth" startAt="2"/>
            </a:pPr>
            <a:r>
              <a:rPr lang="es-ES" sz="2400" dirty="0" smtClean="0"/>
              <a:t>T  es Asimétrica</a:t>
            </a:r>
          </a:p>
          <a:p>
            <a:r>
              <a:rPr lang="es-ES" sz="2400" dirty="0" smtClean="0"/>
              <a:t>(c)  T   si (a T b) </a:t>
            </a:r>
            <a:r>
              <a:rPr lang="es-ES" sz="2400" dirty="0" smtClean="0">
                <a:latin typeface="ＭＳ ゴシック"/>
                <a:ea typeface="ＭＳ ゴシック"/>
                <a:cs typeface="ＭＳ ゴシック"/>
              </a:rPr>
              <a:t>∧(b T c)   entonces (a </a:t>
            </a:r>
            <a:r>
              <a:rPr lang="es-ES" sz="2400" strike="sngStrike" dirty="0" smtClean="0">
                <a:latin typeface="ＭＳ ゴシック"/>
                <a:ea typeface="ＭＳ ゴシック"/>
                <a:cs typeface="ＭＳ ゴシック"/>
              </a:rPr>
              <a:t>T</a:t>
            </a:r>
            <a:r>
              <a:rPr lang="es-ES" sz="2400" dirty="0" smtClean="0">
                <a:latin typeface="ＭＳ ゴシック"/>
                <a:ea typeface="ＭＳ ゴシック"/>
                <a:cs typeface="ＭＳ ゴシック"/>
              </a:rPr>
              <a:t> c)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6316" y="2211902"/>
            <a:ext cx="93412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 Sean   A = { v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3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4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5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6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7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8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9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10</a:t>
            </a:r>
            <a:r>
              <a:rPr lang="es-ES" sz="2400" dirty="0" smtClean="0"/>
              <a:t> }</a:t>
            </a:r>
          </a:p>
          <a:p>
            <a:endParaRPr lang="es-ES" sz="2400" dirty="0"/>
          </a:p>
          <a:p>
            <a:r>
              <a:rPr lang="es-ES" sz="2400" dirty="0" smtClean="0"/>
              <a:t> T = { (v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3</a:t>
            </a:r>
            <a:r>
              <a:rPr lang="es-ES" sz="2400" dirty="0" smtClean="0"/>
              <a:t>); </a:t>
            </a:r>
            <a:r>
              <a:rPr lang="es-ES" sz="2400" dirty="0"/>
              <a:t>(v</a:t>
            </a:r>
            <a:r>
              <a:rPr lang="es-ES" sz="2400" baseline="-25000" dirty="0"/>
              <a:t>2</a:t>
            </a:r>
            <a:r>
              <a:rPr lang="es-ES" sz="2400" dirty="0"/>
              <a:t>, 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1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4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5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4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6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5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8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6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7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4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7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9</a:t>
            </a:r>
            <a:r>
              <a:rPr lang="es-ES" sz="2400" dirty="0" smtClean="0"/>
              <a:t>) </a:t>
            </a:r>
            <a:r>
              <a:rPr lang="es-ES" sz="2400" dirty="0"/>
              <a:t>(</a:t>
            </a:r>
            <a:r>
              <a:rPr lang="es-ES" sz="2400" dirty="0" smtClean="0"/>
              <a:t>v</a:t>
            </a:r>
            <a:r>
              <a:rPr lang="es-ES" sz="2400" baseline="-25000" dirty="0" smtClean="0"/>
              <a:t>7</a:t>
            </a:r>
            <a:r>
              <a:rPr lang="es-ES" sz="2400" dirty="0" smtClean="0"/>
              <a:t>, v</a:t>
            </a:r>
            <a:r>
              <a:rPr lang="es-ES" sz="2400" baseline="-25000" dirty="0" smtClean="0"/>
              <a:t>10</a:t>
            </a:r>
            <a:r>
              <a:rPr lang="es-ES" sz="2400" dirty="0" smtClean="0"/>
              <a:t>)}                           </a:t>
            </a:r>
            <a:endParaRPr lang="es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08" y="3664765"/>
            <a:ext cx="3949998" cy="2902851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37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3568" y="311511"/>
            <a:ext cx="888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 3:  Si   (T, 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)    es un árbol con raíz  y  </a:t>
            </a:r>
            <a:r>
              <a:rPr lang="es-ES" sz="2400" i="1" dirty="0" smtClean="0"/>
              <a:t>v</a:t>
            </a:r>
            <a:r>
              <a:rPr lang="es-ES" sz="2400" dirty="0" smtClean="0"/>
              <a:t> pertenece a T, entonces:</a:t>
            </a:r>
          </a:p>
          <a:p>
            <a:r>
              <a:rPr lang="es-ES" sz="2400" dirty="0" smtClean="0"/>
              <a:t>T(</a:t>
            </a:r>
            <a:r>
              <a:rPr lang="es-ES" sz="2400" i="1" dirty="0" smtClean="0"/>
              <a:t>v</a:t>
            </a:r>
            <a:r>
              <a:rPr lang="es-ES" sz="2400" dirty="0" smtClean="0"/>
              <a:t>)  también es un árbol con raíz en </a:t>
            </a:r>
            <a:r>
              <a:rPr lang="es-ES" sz="2400" i="1" dirty="0" smtClean="0"/>
              <a:t>v. </a:t>
            </a:r>
          </a:p>
          <a:p>
            <a:r>
              <a:rPr lang="es-ES" sz="2400" i="1" dirty="0" smtClean="0"/>
              <a:t>T(</a:t>
            </a:r>
            <a:r>
              <a:rPr lang="es-ES" sz="2400" dirty="0" smtClean="0"/>
              <a:t>v</a:t>
            </a:r>
            <a:r>
              <a:rPr lang="es-ES" sz="2400" i="1" dirty="0" smtClean="0"/>
              <a:t>)  es el subárbol que comienza en </a:t>
            </a:r>
            <a:r>
              <a:rPr lang="es-ES" sz="2400" dirty="0" smtClean="0"/>
              <a:t>v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94309" y="2223721"/>
            <a:ext cx="829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Ejemplo: El siguiente árbol tiene raíz en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4</a:t>
            </a:r>
            <a:r>
              <a:rPr lang="es-ES" sz="2400" dirty="0" smtClean="0"/>
              <a:t>,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     con subárboles T(v</a:t>
            </a:r>
            <a:r>
              <a:rPr lang="es-ES" sz="2400" baseline="-25000" dirty="0" smtClean="0"/>
              <a:t>6</a:t>
            </a:r>
            <a:r>
              <a:rPr lang="es-ES" sz="2400" dirty="0" smtClean="0"/>
              <a:t>); T(v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) y T(v</a:t>
            </a:r>
            <a:r>
              <a:rPr lang="es-ES" sz="2400" baseline="-25000" dirty="0" smtClean="0"/>
              <a:t>5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8" y="3055303"/>
            <a:ext cx="4016789" cy="29519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80" y="3930406"/>
            <a:ext cx="1333500" cy="2171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0" y="3993636"/>
            <a:ext cx="1181100" cy="1219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940" y="3991482"/>
            <a:ext cx="571500" cy="1295400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4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63568" y="311511"/>
            <a:ext cx="888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DEMOSTRACION:  Si   (T, 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)    es un árbol con raíz  y  </a:t>
            </a:r>
            <a:r>
              <a:rPr lang="es-ES" sz="2400" i="1" dirty="0" smtClean="0"/>
              <a:t>v</a:t>
            </a:r>
            <a:r>
              <a:rPr lang="es-ES" sz="2400" dirty="0" smtClean="0"/>
              <a:t> pertenece a T, entonces:</a:t>
            </a:r>
          </a:p>
          <a:p>
            <a:r>
              <a:rPr lang="es-ES" sz="2400" dirty="0" smtClean="0"/>
              <a:t>T(</a:t>
            </a:r>
            <a:r>
              <a:rPr lang="es-ES" sz="2400" i="1" dirty="0" smtClean="0"/>
              <a:t>v</a:t>
            </a:r>
            <a:r>
              <a:rPr lang="es-ES" sz="2400" dirty="0" smtClean="0"/>
              <a:t>)  también es un árbol con raíz en </a:t>
            </a:r>
            <a:r>
              <a:rPr lang="es-ES" sz="2400" i="1" dirty="0" smtClean="0"/>
              <a:t>v. </a:t>
            </a:r>
          </a:p>
          <a:p>
            <a:r>
              <a:rPr lang="es-ES" sz="2400" i="1" dirty="0" smtClean="0"/>
              <a:t>T(</a:t>
            </a:r>
            <a:r>
              <a:rPr lang="es-ES" sz="2400" dirty="0" smtClean="0"/>
              <a:t>v</a:t>
            </a:r>
            <a:r>
              <a:rPr lang="es-ES" sz="2400" i="1" dirty="0" smtClean="0"/>
              <a:t>)  es el subárbol que comienza en </a:t>
            </a:r>
            <a:r>
              <a:rPr lang="es-ES" sz="2400" dirty="0" smtClean="0"/>
              <a:t>v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08234" y="2157573"/>
            <a:ext cx="822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Existe una trayectoria de </a:t>
            </a:r>
            <a:r>
              <a:rPr lang="es-ES" sz="2400" i="1" dirty="0" smtClean="0"/>
              <a:t>v </a:t>
            </a:r>
            <a:r>
              <a:rPr lang="es-ES" sz="2400" dirty="0" smtClean="0"/>
              <a:t>a cualquier otro vértice en T(</a:t>
            </a:r>
            <a:r>
              <a:rPr lang="es-ES" sz="2400" i="1" dirty="0" smtClean="0"/>
              <a:t>v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4749" y="2589087"/>
            <a:ext cx="241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(por definición)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69887" y="3230195"/>
            <a:ext cx="813759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existe un vértice </a:t>
            </a:r>
            <a:r>
              <a:rPr lang="es-ES" sz="2400" i="1" dirty="0" smtClean="0"/>
              <a:t>w</a:t>
            </a:r>
            <a:r>
              <a:rPr lang="es-ES" sz="2400" dirty="0" smtClean="0"/>
              <a:t> en T(</a:t>
            </a:r>
            <a:r>
              <a:rPr lang="es-ES" sz="2400" i="1" dirty="0" smtClean="0"/>
              <a:t>v</a:t>
            </a:r>
            <a:r>
              <a:rPr lang="es-ES" sz="2400" dirty="0" smtClean="0"/>
              <a:t>) tal que: </a:t>
            </a:r>
          </a:p>
          <a:p>
            <a:r>
              <a:rPr lang="es-ES" sz="2400" dirty="0" smtClean="0"/>
              <a:t>existen dos trayectorias distintas </a:t>
            </a:r>
            <a:r>
              <a:rPr lang="es-ES" sz="2400" i="1" dirty="0" smtClean="0"/>
              <a:t>q </a:t>
            </a:r>
            <a:r>
              <a:rPr lang="es-ES" sz="2400" dirty="0" smtClean="0"/>
              <a:t> y  </a:t>
            </a:r>
            <a:r>
              <a:rPr lang="es-ES" sz="2400" i="1" dirty="0" smtClean="0"/>
              <a:t>q’</a:t>
            </a:r>
            <a:r>
              <a:rPr lang="es-ES" sz="2400" dirty="0" smtClean="0"/>
              <a:t> de  </a:t>
            </a:r>
            <a:r>
              <a:rPr lang="es-ES" sz="2400" i="1" dirty="0" smtClean="0"/>
              <a:t>v</a:t>
            </a:r>
            <a:r>
              <a:rPr lang="es-ES" sz="2400" dirty="0" smtClean="0"/>
              <a:t>  a  </a:t>
            </a:r>
            <a:r>
              <a:rPr lang="es-ES" sz="2400" i="1" dirty="0" smtClean="0"/>
              <a:t>w        </a:t>
            </a:r>
            <a:r>
              <a:rPr lang="es-ES" sz="2400" dirty="0" smtClean="0"/>
              <a:t>y   </a:t>
            </a:r>
          </a:p>
          <a:p>
            <a:r>
              <a:rPr lang="es-ES" sz="2400" i="1" dirty="0" smtClean="0"/>
              <a:t>p  </a:t>
            </a:r>
            <a:r>
              <a:rPr lang="es-ES" sz="2400" dirty="0" smtClean="0"/>
              <a:t>es </a:t>
            </a:r>
            <a:r>
              <a:rPr lang="es-ES" sz="2400" dirty="0"/>
              <a:t>l</a:t>
            </a:r>
            <a:r>
              <a:rPr lang="es-ES" sz="2400" dirty="0" smtClean="0"/>
              <a:t>a trayectoria en T de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i="1" dirty="0" smtClean="0"/>
              <a:t>  </a:t>
            </a:r>
            <a:r>
              <a:rPr lang="es-ES" sz="2400" dirty="0" smtClean="0"/>
              <a:t>a  </a:t>
            </a:r>
            <a:r>
              <a:rPr lang="es-ES" sz="2400" i="1" dirty="0" smtClean="0"/>
              <a:t>v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74327" y="5527841"/>
            <a:ext cx="81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serían dos trayectorias distintas en T de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a </a:t>
            </a:r>
            <a:r>
              <a:rPr lang="es-ES" sz="2400" i="1" dirty="0" smtClean="0"/>
              <a:t>w .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36690"/>
              </p:ext>
            </p:extLst>
          </p:nvPr>
        </p:nvGraphicFramePr>
        <p:xfrm>
          <a:off x="2900642" y="4976587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0642" y="4976587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970607" y="4545973"/>
            <a:ext cx="3073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Entonces: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98333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74327" y="608572"/>
            <a:ext cx="81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</a:t>
            </a:r>
            <a:r>
              <a:rPr lang="es-ES" sz="2400" dirty="0" smtClean="0"/>
              <a:t>os trayectorias distintas en T de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a </a:t>
            </a:r>
            <a:r>
              <a:rPr lang="es-ES" sz="2400" i="1" dirty="0" smtClean="0"/>
              <a:t>w  </a:t>
            </a:r>
            <a:r>
              <a:rPr lang="es-ES" sz="2400" dirty="0" smtClean="0"/>
              <a:t> es IMPOSIBLE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87737" y="1134267"/>
            <a:ext cx="70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 es un árbol con raíz en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   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92177" y="1681195"/>
            <a:ext cx="70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Cada trayectoria desde </a:t>
            </a:r>
            <a:r>
              <a:rPr lang="es-ES" sz="2400" i="1" dirty="0" smtClean="0"/>
              <a:t>v </a:t>
            </a:r>
            <a:r>
              <a:rPr lang="es-ES" sz="2400" dirty="0" smtClean="0"/>
              <a:t> a  </a:t>
            </a:r>
            <a:r>
              <a:rPr lang="es-ES" sz="2400" i="1" dirty="0" smtClean="0"/>
              <a:t>w</a:t>
            </a:r>
            <a:r>
              <a:rPr lang="es-ES" sz="2400" dirty="0" smtClean="0"/>
              <a:t>  en T(</a:t>
            </a:r>
            <a:r>
              <a:rPr lang="es-ES" sz="2400" i="1" dirty="0" smtClean="0"/>
              <a:t>v</a:t>
            </a:r>
            <a:r>
              <a:rPr lang="es-ES" sz="2400" dirty="0" smtClean="0"/>
              <a:t>)   debe ser única</a:t>
            </a:r>
            <a:r>
              <a:rPr lang="es-ES" sz="2400" i="1" baseline="-25000" dirty="0" smtClean="0"/>
              <a:t>   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896616" y="2265110"/>
            <a:ext cx="778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 </a:t>
            </a:r>
            <a:r>
              <a:rPr lang="es-ES" sz="2400" i="1" dirty="0" smtClean="0"/>
              <a:t>q</a:t>
            </a:r>
            <a:r>
              <a:rPr lang="es-ES" sz="2400" dirty="0" smtClean="0"/>
              <a:t>   es un ciclo en  </a:t>
            </a:r>
            <a:r>
              <a:rPr lang="es-ES" sz="2400" i="1" dirty="0" smtClean="0"/>
              <a:t>v   </a:t>
            </a:r>
            <a:r>
              <a:rPr lang="es-ES" sz="2400" dirty="0" smtClean="0"/>
              <a:t>en T(</a:t>
            </a:r>
            <a:r>
              <a:rPr lang="es-ES" sz="2400" i="1" dirty="0" smtClean="0"/>
              <a:t>v</a:t>
            </a:r>
            <a:r>
              <a:rPr lang="es-ES" sz="2400" dirty="0" smtClean="0"/>
              <a:t>) ; </a:t>
            </a:r>
            <a:r>
              <a:rPr lang="es-ES" sz="2400" i="1" dirty="0"/>
              <a:t>q</a:t>
            </a:r>
            <a:r>
              <a:rPr lang="es-ES" sz="2400" dirty="0"/>
              <a:t>   es un ciclo </a:t>
            </a:r>
            <a:r>
              <a:rPr lang="es-ES" sz="2400" dirty="0" smtClean="0"/>
              <a:t>también en T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24722" y="2958957"/>
            <a:ext cx="728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Esto contradice el Teorema 1 (a); por tanto </a:t>
            </a:r>
            <a:r>
              <a:rPr lang="es-ES" sz="2400" i="1" dirty="0" smtClean="0"/>
              <a:t>q</a:t>
            </a:r>
            <a:r>
              <a:rPr lang="es-ES" sz="2400" dirty="0" smtClean="0"/>
              <a:t>  NO EXISTE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949380" y="3637051"/>
            <a:ext cx="644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Esto implica que T(</a:t>
            </a:r>
            <a:r>
              <a:rPr lang="es-ES" sz="2400" i="1" dirty="0" smtClean="0"/>
              <a:t>v</a:t>
            </a:r>
            <a:r>
              <a:rPr lang="es-ES" sz="2400" dirty="0" smtClean="0"/>
              <a:t>)  es un árbol con raíz en </a:t>
            </a:r>
            <a:r>
              <a:rPr lang="es-ES" sz="2400" i="1" dirty="0" smtClean="0"/>
              <a:t>v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99828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175908"/>
              </p:ext>
            </p:extLst>
          </p:nvPr>
        </p:nvGraphicFramePr>
        <p:xfrm>
          <a:off x="1702190" y="1327236"/>
          <a:ext cx="5397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Documento" r:id="rId3" imgW="5397500" imgH="266700" progId="Word.Document.12">
                  <p:embed/>
                </p:oleObj>
              </mc:Choice>
              <mc:Fallback>
                <p:oleObj name="Documento" r:id="rId3" imgW="5397500" imgH="26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2190" y="1327236"/>
                        <a:ext cx="53975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lipse 11"/>
          <p:cNvSpPr/>
          <p:nvPr/>
        </p:nvSpPr>
        <p:spPr>
          <a:xfrm>
            <a:off x="3965495" y="20189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>
            <a:stCxn id="12" idx="3"/>
          </p:cNvCxnSpPr>
          <p:nvPr/>
        </p:nvCxnSpPr>
        <p:spPr>
          <a:xfrm flipH="1">
            <a:off x="2024679" y="2151860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117839" y="2148494"/>
            <a:ext cx="1961870" cy="8974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563079" y="335479"/>
            <a:ext cx="431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Arboles etiquetados</a:t>
            </a:r>
            <a:endParaRPr lang="es-ES" sz="3600" dirty="0"/>
          </a:p>
        </p:txBody>
      </p:sp>
      <p:sp>
        <p:nvSpPr>
          <p:cNvPr id="18" name="Elipse 17"/>
          <p:cNvSpPr/>
          <p:nvPr/>
        </p:nvSpPr>
        <p:spPr>
          <a:xfrm>
            <a:off x="1949515" y="30699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124442" y="2416664"/>
            <a:ext cx="23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( 3 </a:t>
            </a:r>
            <a:r>
              <a:rPr lang="mr-IN" dirty="0" smtClean="0"/>
              <a:t>–</a:t>
            </a:r>
            <a:r>
              <a:rPr lang="es-ES" dirty="0" smtClean="0"/>
              <a:t> ( 2 </a:t>
            </a:r>
            <a:r>
              <a:rPr lang="es-E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 smtClean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 smtClean="0">
                <a:latin typeface="+mj-lt"/>
                <a:cs typeface="Apple Chancery"/>
                <a:sym typeface="Wingdings"/>
              </a:rPr>
              <a:t> ) )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043335" y="30426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561897" y="2384308"/>
            <a:ext cx="230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( (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2)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( 3 + 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 smtClean="0">
                <a:cs typeface="Apple Chancery"/>
              </a:rPr>
              <a:t> ) )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869557" y="1509689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+</a:t>
            </a:r>
            <a:endParaRPr lang="es-ES" sz="3200" dirty="0"/>
          </a:p>
        </p:txBody>
      </p:sp>
      <p:cxnSp>
        <p:nvCxnSpPr>
          <p:cNvPr id="24" name="Conector recto de flecha 23"/>
          <p:cNvCxnSpPr>
            <a:stCxn id="18" idx="3"/>
          </p:cNvCxnSpPr>
          <p:nvPr/>
        </p:nvCxnSpPr>
        <p:spPr>
          <a:xfrm flipH="1">
            <a:off x="1449622" y="3202910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361105" y="42065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2067674" y="321773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54005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/>
          <p:cNvCxnSpPr>
            <a:endCxn id="30" idx="7"/>
          </p:cNvCxnSpPr>
          <p:nvPr/>
        </p:nvCxnSpPr>
        <p:spPr>
          <a:xfrm flipH="1">
            <a:off x="5414346" y="3207148"/>
            <a:ext cx="687832" cy="1026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6199282" y="3221969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5291636" y="42108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682247" y="42150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de flecha 31"/>
          <p:cNvCxnSpPr/>
          <p:nvPr/>
        </p:nvCxnSpPr>
        <p:spPr>
          <a:xfrm flipH="1">
            <a:off x="2046508" y="4360695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1957991" y="53643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>
            <a:off x="2664560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3136942" y="53686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4776922" y="438186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4688405" y="538552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5394974" y="4396682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Elipse 38"/>
          <p:cNvSpPr/>
          <p:nvPr/>
        </p:nvSpPr>
        <p:spPr>
          <a:xfrm>
            <a:off x="5856773" y="53897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de flecha 39"/>
          <p:cNvCxnSpPr/>
          <p:nvPr/>
        </p:nvCxnSpPr>
        <p:spPr>
          <a:xfrm flipH="1">
            <a:off x="6216257" y="4375516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Elipse 40"/>
          <p:cNvSpPr/>
          <p:nvPr/>
        </p:nvSpPr>
        <p:spPr>
          <a:xfrm>
            <a:off x="6147509" y="53791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6826520" y="4369171"/>
            <a:ext cx="520947" cy="1002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/>
          <p:cNvSpPr/>
          <p:nvPr/>
        </p:nvSpPr>
        <p:spPr>
          <a:xfrm>
            <a:off x="7300299" y="53516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2440972" y="3583024"/>
            <a:ext cx="111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( 2 </a:t>
            </a:r>
            <a:r>
              <a:rPr lang="es-ES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dirty="0">
                <a:sym typeface="Wingdings"/>
              </a:rPr>
              <a:t> </a:t>
            </a:r>
            <a:r>
              <a:rPr lang="es-ES" dirty="0" smtClean="0">
                <a:latin typeface="Apple Chancery"/>
                <a:cs typeface="Apple Chancery"/>
                <a:sym typeface="Wingdings"/>
              </a:rPr>
              <a:t>x</a:t>
            </a:r>
            <a:r>
              <a:rPr lang="es-ES" dirty="0" smtClean="0">
                <a:latin typeface="+mj-lt"/>
                <a:cs typeface="Apple Chancery"/>
                <a:sym typeface="Wingdings"/>
              </a:rPr>
              <a:t> ) </a:t>
            </a:r>
            <a:endParaRPr lang="es-ES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817899" y="2503133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160429" y="43470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3</a:t>
            </a:r>
            <a:endParaRPr lang="es-ES" sz="2800" dirty="0"/>
          </a:p>
        </p:txBody>
      </p:sp>
      <p:sp>
        <p:nvSpPr>
          <p:cNvPr id="49" name="CuadroTexto 48"/>
          <p:cNvSpPr txBox="1"/>
          <p:nvPr/>
        </p:nvSpPr>
        <p:spPr>
          <a:xfrm>
            <a:off x="175608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</a:t>
            </a:r>
            <a:endParaRPr lang="es-ES" sz="28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2962729" y="540667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2509513" y="3855244"/>
            <a:ext cx="54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s-ES" sz="2800" dirty="0" smtClean="0">
                <a:sym typeface="Wingdings"/>
              </a:rPr>
              <a:t> </a:t>
            </a:r>
            <a:r>
              <a:rPr lang="es-ES" sz="2800" dirty="0" smtClean="0">
                <a:latin typeface="+mj-lt"/>
                <a:cs typeface="Apple Chancery"/>
                <a:sym typeface="Wingdings"/>
              </a:rPr>
              <a:t> </a:t>
            </a:r>
            <a:endParaRPr lang="es-ES" sz="28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067459" y="2511749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851737" y="3555178"/>
            <a:ext cx="100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(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>
                <a:cs typeface="Apple Chancery"/>
              </a:rPr>
              <a:t> </a:t>
            </a:r>
            <a:r>
              <a:rPr lang="mr-IN" dirty="0" smtClean="0">
                <a:cs typeface="Apple Chancery"/>
              </a:rPr>
              <a:t>–</a:t>
            </a:r>
            <a:r>
              <a:rPr lang="es-ES" dirty="0" smtClean="0">
                <a:cs typeface="Apple Chancery"/>
              </a:rPr>
              <a:t> 2)  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6564877" y="3579142"/>
            <a:ext cx="10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cs typeface="Apple Chancery"/>
              </a:rPr>
              <a:t> ( 3 + </a:t>
            </a:r>
            <a:r>
              <a:rPr lang="es-ES" dirty="0" smtClean="0">
                <a:latin typeface="Apple Chancery"/>
                <a:cs typeface="Apple Chancery"/>
              </a:rPr>
              <a:t>x</a:t>
            </a:r>
            <a:r>
              <a:rPr lang="es-ES" dirty="0" smtClean="0">
                <a:cs typeface="Apple Chancery"/>
              </a:rPr>
              <a:t> )  </a:t>
            </a:r>
            <a:endParaRPr lang="es-ES" dirty="0"/>
          </a:p>
        </p:txBody>
      </p:sp>
      <p:sp>
        <p:nvSpPr>
          <p:cNvPr id="55" name="CuadroTexto 54"/>
          <p:cNvSpPr txBox="1"/>
          <p:nvPr/>
        </p:nvSpPr>
        <p:spPr>
          <a:xfrm>
            <a:off x="5165619" y="3658655"/>
            <a:ext cx="4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6729437" y="3734975"/>
            <a:ext cx="4312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+</a:t>
            </a:r>
            <a:endParaRPr lang="es-ES" sz="32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4480849" y="5403308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7161029" y="5411924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</a:t>
            </a:r>
            <a:r>
              <a:rPr lang="es-ES" sz="2800" dirty="0" smtClean="0">
                <a:latin typeface="Apple Chancery"/>
                <a:cs typeface="Apple Chancery"/>
              </a:rPr>
              <a:t>x</a:t>
            </a:r>
            <a:endParaRPr lang="es-ES" sz="28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5574369" y="5418656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</a:t>
            </a:r>
            <a:endParaRPr lang="es-ES" sz="28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6116809" y="5410040"/>
            <a:ext cx="54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3</a:t>
            </a:r>
            <a:endParaRPr lang="es-ES" sz="2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96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70" y="1071034"/>
            <a:ext cx="5727700" cy="46609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624" y="407376"/>
            <a:ext cx="7511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Componga la expresión que se corresponde con el árbol: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269904" y="5918934"/>
            <a:ext cx="687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( 3 x ( 1 </a:t>
            </a:r>
            <a:r>
              <a:rPr lang="mr-IN" sz="2400" dirty="0" smtClean="0"/>
              <a:t>–</a:t>
            </a:r>
            <a:r>
              <a:rPr lang="es-ES" sz="2400" dirty="0" smtClean="0"/>
              <a:t> </a:t>
            </a:r>
            <a:r>
              <a:rPr lang="es-ES" sz="2400" dirty="0" smtClean="0">
                <a:latin typeface="Apple Chancery"/>
                <a:cs typeface="Apple Chancery"/>
              </a:rPr>
              <a:t>x </a:t>
            </a:r>
            <a:r>
              <a:rPr lang="es-ES" sz="2400" dirty="0" smtClean="0"/>
              <a:t>) ) / ( ( 4 + ( 7 - ( </a:t>
            </a:r>
            <a:r>
              <a:rPr lang="es-ES" sz="2400" dirty="0" smtClean="0">
                <a:latin typeface="Apple Chancery"/>
                <a:cs typeface="Apple Chancery"/>
              </a:rPr>
              <a:t>y</a:t>
            </a:r>
            <a:r>
              <a:rPr lang="es-ES" sz="2400" dirty="0" smtClean="0"/>
              <a:t> + 2 ) ) ) x ( 7 + ( </a:t>
            </a:r>
            <a:r>
              <a:rPr lang="es-ES" sz="2400" dirty="0" smtClean="0">
                <a:latin typeface="Apple Chancery"/>
                <a:cs typeface="Apple Chancery"/>
              </a:rPr>
              <a:t>x</a:t>
            </a:r>
            <a:r>
              <a:rPr lang="es-ES" sz="2400" dirty="0" smtClean="0"/>
              <a:t> / </a:t>
            </a:r>
            <a:r>
              <a:rPr lang="es-ES" sz="2400" dirty="0" smtClean="0">
                <a:latin typeface="Apple Chancery"/>
                <a:cs typeface="Apple Chancery"/>
              </a:rPr>
              <a:t>y</a:t>
            </a:r>
            <a:r>
              <a:rPr lang="es-ES" sz="2400" dirty="0" smtClean="0"/>
              <a:t> ) ) )</a:t>
            </a:r>
            <a:endParaRPr lang="es-ES" sz="2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69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436312"/>
            <a:ext cx="4775200" cy="4368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09525" y="694936"/>
            <a:ext cx="56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ARBOL BINARIO POSICIONAL</a:t>
            </a:r>
            <a:endParaRPr lang="es-ES" sz="2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325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7055" y="95837"/>
            <a:ext cx="530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CODIGO ASCI II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1" y="512306"/>
            <a:ext cx="4234982" cy="35093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14" y="508016"/>
            <a:ext cx="4079183" cy="3555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3" y="4021667"/>
            <a:ext cx="4225574" cy="28126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803" y="4135225"/>
            <a:ext cx="4048794" cy="2151205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7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4836" y="184934"/>
            <a:ext cx="8236227" cy="615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 smtClean="0"/>
              <a:t>- Arboles </a:t>
            </a:r>
            <a:r>
              <a:rPr lang="es-AR" sz="2400" dirty="0"/>
              <a:t>con raíz.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Arboles </a:t>
            </a:r>
            <a:r>
              <a:rPr lang="es-AR" sz="2400" dirty="0"/>
              <a:t>etiquetados.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Arboles </a:t>
            </a:r>
            <a:r>
              <a:rPr lang="es-AR" sz="2400" dirty="0"/>
              <a:t>binarios.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Búsquedas </a:t>
            </a:r>
            <a:r>
              <a:rPr lang="es-AR" sz="2400" dirty="0"/>
              <a:t>en árboles.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Arboles </a:t>
            </a:r>
            <a:r>
              <a:rPr lang="es-AR" sz="2400" dirty="0"/>
              <a:t>no dirigidos.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Arboles </a:t>
            </a:r>
            <a:r>
              <a:rPr lang="es-AR" sz="2400" dirty="0"/>
              <a:t>generadores o de expansión.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Arbol </a:t>
            </a:r>
            <a:r>
              <a:rPr lang="es-AR" sz="2400" dirty="0"/>
              <a:t>de expansión mínima.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Algoritmo </a:t>
            </a:r>
            <a:r>
              <a:rPr lang="es-AR" sz="2400" dirty="0"/>
              <a:t>de Prim.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Algoritmo </a:t>
            </a:r>
            <a:r>
              <a:rPr lang="es-AR" sz="2400" dirty="0"/>
              <a:t>de Kruskal. </a:t>
            </a:r>
            <a:endParaRPr lang="es-AR" sz="2400" dirty="0" smtClean="0"/>
          </a:p>
          <a:p>
            <a:pPr>
              <a:lnSpc>
                <a:spcPct val="150000"/>
              </a:lnSpc>
            </a:pPr>
            <a:r>
              <a:rPr lang="es-AR" sz="2400" dirty="0" smtClean="0"/>
              <a:t>- Algoritmo </a:t>
            </a:r>
            <a:r>
              <a:rPr lang="es-AR" sz="2400" dirty="0"/>
              <a:t>de árboles de deducción de </a:t>
            </a:r>
            <a:r>
              <a:rPr lang="es-AR" sz="2400" dirty="0" smtClean="0"/>
              <a:t>una fórmula </a:t>
            </a:r>
            <a:r>
              <a:rPr lang="es-AR" sz="2400" dirty="0"/>
              <a:t>de </a:t>
            </a:r>
            <a:r>
              <a:rPr lang="es-AR" sz="2400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 </a:t>
            </a:r>
            <a:r>
              <a:rPr lang="es-AR" sz="2400" dirty="0" smtClean="0"/>
              <a:t>    la </a:t>
            </a:r>
            <a:r>
              <a:rPr lang="es-AR" sz="2400" dirty="0"/>
              <a:t>lógica proposicional.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71654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2158194" y="62850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2288709" y="727737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2827004" y="19340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1464776" y="713613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1414915" y="19424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721071" y="46448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1315784" y="466817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2057286" y="33188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462573" y="33046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332465" y="20350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598724" y="96844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890048" y="61176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48329" y="338202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O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58670" y="61453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64351" y="47151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R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458995" y="976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41" name="Conector recto de flecha 40"/>
          <p:cNvCxnSpPr/>
          <p:nvPr/>
        </p:nvCxnSpPr>
        <p:spPr>
          <a:xfrm>
            <a:off x="2949105" y="2093683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>
            <a:off x="2153394" y="2093670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2184290" y="3445518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 flipH="1">
            <a:off x="1388579" y="3445505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1405364" y="4825575"/>
            <a:ext cx="603800" cy="122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 flipH="1">
            <a:off x="637875" y="4825562"/>
            <a:ext cx="684032" cy="125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3329675" y="2390832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175835" y="239917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508416" y="3728556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1368687" y="37368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1746422" y="5153767"/>
            <a:ext cx="495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693" y="51621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graphicFrame>
        <p:nvGraphicFramePr>
          <p:cNvPr id="54" name="Tabla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26517"/>
              </p:ext>
            </p:extLst>
          </p:nvPr>
        </p:nvGraphicFramePr>
        <p:xfrm>
          <a:off x="4995336" y="1399482"/>
          <a:ext cx="3499554" cy="2926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66518"/>
                <a:gridCol w="1166518"/>
                <a:gridCol w="1166518"/>
              </a:tblGrid>
              <a:tr h="338356">
                <a:tc>
                  <a:txBody>
                    <a:bodyPr/>
                    <a:lstStyle/>
                    <a:p>
                      <a:r>
                        <a:rPr lang="es-ES" dirty="0" smtClean="0"/>
                        <a:t>Carácter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Código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ASCII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0010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0010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!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0001</a:t>
                      </a:r>
                      <a:endParaRPr lang="es-ES" dirty="0"/>
                    </a:p>
                  </a:txBody>
                  <a:tcPr/>
                </a:tc>
              </a:tr>
              <a:tr h="33835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*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1010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CuadroTexto 54"/>
          <p:cNvSpPr txBox="1"/>
          <p:nvPr/>
        </p:nvSpPr>
        <p:spPr>
          <a:xfrm>
            <a:off x="3161661" y="473282"/>
            <a:ext cx="324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CODIGO DE HUFMAN</a:t>
            </a:r>
            <a:endParaRPr lang="es-ES" sz="2400" dirty="0"/>
          </a:p>
        </p:txBody>
      </p:sp>
      <p:sp>
        <p:nvSpPr>
          <p:cNvPr id="56" name="CuadroTexto 55"/>
          <p:cNvSpPr txBox="1"/>
          <p:nvPr/>
        </p:nvSpPr>
        <p:spPr>
          <a:xfrm>
            <a:off x="4501444" y="4451051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RAT</a:t>
            </a:r>
            <a:endParaRPr lang="es-ES" sz="3200" dirty="0"/>
          </a:p>
        </p:txBody>
      </p:sp>
      <p:sp>
        <p:nvSpPr>
          <p:cNvPr id="57" name="CuadroTexto 56"/>
          <p:cNvSpPr txBox="1"/>
          <p:nvPr/>
        </p:nvSpPr>
        <p:spPr>
          <a:xfrm>
            <a:off x="5641614" y="446234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0 1 0</a:t>
            </a:r>
            <a:endParaRPr lang="es-ES" sz="32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6541898" y="445952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 </a:t>
            </a:r>
            <a:endParaRPr lang="es-ES" sz="3200" dirty="0"/>
          </a:p>
        </p:txBody>
      </p:sp>
      <p:sp>
        <p:nvSpPr>
          <p:cNvPr id="59" name="CuadroTexto 58"/>
          <p:cNvSpPr txBox="1"/>
          <p:nvPr/>
        </p:nvSpPr>
        <p:spPr>
          <a:xfrm>
            <a:off x="6908782" y="445952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0 1 1 1</a:t>
            </a:r>
            <a:endParaRPr lang="es-ES" sz="32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272847" y="5182002"/>
            <a:ext cx="19050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RATO</a:t>
            </a:r>
            <a:endParaRPr lang="es-ES" sz="32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5652904" y="5179181"/>
            <a:ext cx="106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0 1 0</a:t>
            </a:r>
            <a:endParaRPr lang="es-ES" sz="3200" dirty="0"/>
          </a:p>
        </p:txBody>
      </p:sp>
      <p:sp>
        <p:nvSpPr>
          <p:cNvPr id="62" name="CuadroTexto 61"/>
          <p:cNvSpPr txBox="1"/>
          <p:nvPr/>
        </p:nvSpPr>
        <p:spPr>
          <a:xfrm>
            <a:off x="6553188" y="5176360"/>
            <a:ext cx="428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1 </a:t>
            </a:r>
            <a:endParaRPr lang="es-ES" sz="32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6920072" y="5176360"/>
            <a:ext cx="13179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0 1 1 1</a:t>
            </a:r>
            <a:endParaRPr lang="es-ES" sz="32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8102576" y="5173539"/>
            <a:ext cx="745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0 0</a:t>
            </a:r>
            <a:endParaRPr lang="es-ES" sz="3200" dirty="0"/>
          </a:p>
        </p:txBody>
      </p:sp>
      <p:sp>
        <p:nvSpPr>
          <p:cNvPr id="65" name="Elipse 64"/>
          <p:cNvSpPr/>
          <p:nvPr/>
        </p:nvSpPr>
        <p:spPr>
          <a:xfrm rot="5400000">
            <a:off x="1956256" y="603896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 rot="5400000">
            <a:off x="550969" y="60623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93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5" grpId="0"/>
      <p:bldP spid="26" grpId="1"/>
      <p:bldP spid="28" grpId="0"/>
      <p:bldP spid="29" grpId="0"/>
      <p:bldP spid="30" grpId="0"/>
      <p:bldP spid="32" grpId="0"/>
      <p:bldP spid="34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1" animBg="1"/>
      <p:bldP spid="6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288955" y="110827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338762" y="263964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6073865" y="38366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7089057" y="547101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/>
          <p:nvPr/>
        </p:nvCxnSpPr>
        <p:spPr>
          <a:xfrm rot="5400000">
            <a:off x="3108179" y="137828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rot="5400000">
            <a:off x="1918819" y="283671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 rot="5400000">
            <a:off x="3108235" y="25633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/>
          <p:cNvCxnSpPr/>
          <p:nvPr/>
        </p:nvCxnSpPr>
        <p:spPr>
          <a:xfrm rot="5400000">
            <a:off x="741439" y="428317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1930855" y="40098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 rot="5400000">
            <a:off x="765455" y="5444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227979" y="2708282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3927598" y="39154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4803118" y="55341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4038473" y="4095373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rot="5400000">
            <a:off x="2757535" y="417801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2727238" y="53510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4603795" y="2836336"/>
            <a:ext cx="775114" cy="903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 rot="5400000">
            <a:off x="4511855" y="372748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5508729" y="532658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4596868" y="3835582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4158414" y="70651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729454" y="22608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463257" y="23936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6175902" y="3535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43" name="CuadroTexto 42"/>
          <p:cNvSpPr txBox="1"/>
          <p:nvPr/>
        </p:nvSpPr>
        <p:spPr>
          <a:xfrm>
            <a:off x="7184585" y="51561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sp>
        <p:nvSpPr>
          <p:cNvPr id="44" name="CuadroTexto 43"/>
          <p:cNvSpPr txBox="1"/>
          <p:nvPr/>
        </p:nvSpPr>
        <p:spPr>
          <a:xfrm>
            <a:off x="1692494" y="362002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45" name="CuadroTexto 44"/>
          <p:cNvSpPr txBox="1"/>
          <p:nvPr/>
        </p:nvSpPr>
        <p:spPr>
          <a:xfrm>
            <a:off x="4124434" y="384768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46" name="CuadroTexto 45"/>
          <p:cNvSpPr txBox="1"/>
          <p:nvPr/>
        </p:nvSpPr>
        <p:spPr>
          <a:xfrm>
            <a:off x="515114" y="50305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2539734" y="50904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4470559" y="53077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9" name="CuadroTexto 48"/>
          <p:cNvSpPr txBox="1"/>
          <p:nvPr/>
        </p:nvSpPr>
        <p:spPr>
          <a:xfrm>
            <a:off x="5672015" y="5260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50" name="CuadroTexto 49"/>
          <p:cNvSpPr txBox="1"/>
          <p:nvPr/>
        </p:nvSpPr>
        <p:spPr>
          <a:xfrm>
            <a:off x="4379972" y="327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515114" y="287553"/>
            <a:ext cx="498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BUSQUEDA EN ARBOLES</a:t>
            </a:r>
            <a:endParaRPr lang="es-ES" sz="2800" dirty="0"/>
          </a:p>
        </p:txBody>
      </p:sp>
      <p:cxnSp>
        <p:nvCxnSpPr>
          <p:cNvPr id="51" name="Conector recto de flecha 50"/>
          <p:cNvCxnSpPr/>
          <p:nvPr/>
        </p:nvCxnSpPr>
        <p:spPr>
          <a:xfrm>
            <a:off x="4396493" y="1194004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>
            <a:off x="5161285" y="2387231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6182948" y="4010562"/>
            <a:ext cx="982416" cy="1526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55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PREORDEN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838695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133857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197911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3: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057249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3870075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4289433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1.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77732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325135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  <a:r>
              <a:rPr lang="es-ES" sz="2800" dirty="0" smtClean="0"/>
              <a:t>. Busque en el sub árbol derecho, si existe</a:t>
            </a:r>
            <a:endParaRPr lang="es-ES" sz="280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24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457774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466737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479066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450695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50225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468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3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8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33558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799460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1239380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1631380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59320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5132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807380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3263998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675240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935460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267560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659560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PREORDEN</a:t>
            </a:r>
            <a:endParaRPr lang="es-ES" sz="2800" dirty="0"/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06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431420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251360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1679300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119220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4716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903220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3359838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3771080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</a:t>
            </a:r>
            <a:endParaRPr lang="es-ES" sz="2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7</a:t>
            </a:r>
            <a:endParaRPr lang="es-ES" sz="2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Escritura polaca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ALGORITMO PREORDEN</a:t>
            </a:r>
            <a:endParaRPr lang="es-ES" sz="2400" dirty="0"/>
          </a:p>
        </p:txBody>
      </p:sp>
      <p:sp>
        <p:nvSpPr>
          <p:cNvPr id="30" name="Marcador de pie de página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49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021221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34483" y="18326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a   b  + c  / d   e 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190950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43123" y="266800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6   </a:t>
            </a:r>
            <a:r>
              <a:rPr lang="es-ES" sz="2800" dirty="0"/>
              <a:t>4</a:t>
            </a:r>
            <a:r>
              <a:rPr lang="es-ES" sz="2800" dirty="0" smtClean="0"/>
              <a:t>  + 5  / 2   </a:t>
            </a:r>
            <a:r>
              <a:rPr lang="es-ES" sz="2800" dirty="0"/>
              <a:t>2</a:t>
            </a:r>
            <a:r>
              <a:rPr lang="es-ES" sz="2800" dirty="0" smtClean="0"/>
              <a:t> </a:t>
            </a:r>
            <a:endParaRPr lang="es-ES" sz="2800" dirty="0"/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3343147" y="272327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951763" y="357527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x  </a:t>
            </a:r>
            <a:r>
              <a:rPr lang="mr-IN" sz="2800" dirty="0" smtClean="0"/>
              <a:t>–</a:t>
            </a:r>
            <a:r>
              <a:rPr lang="es-ES" sz="2800" dirty="0" smtClean="0"/>
              <a:t>  6   </a:t>
            </a:r>
            <a:r>
              <a:rPr lang="es-ES" sz="2800" dirty="0"/>
              <a:t>4</a:t>
            </a:r>
            <a:r>
              <a:rPr lang="es-ES" sz="2800" dirty="0" smtClean="0"/>
              <a:t>  + 5  1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1710527" y="360657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869247" y="360320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5783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x</a:t>
            </a:r>
            <a:r>
              <a:rPr lang="es-ES" sz="2800" dirty="0" smtClean="0"/>
              <a:t>  2  6 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419667" y="4621676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5641425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728870" y="1733822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41983" y="254001"/>
            <a:ext cx="399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PREORDEN</a:t>
            </a:r>
            <a:endParaRPr lang="es-ES" sz="28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14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ENTREORDEN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1810479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2363556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3: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256023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007228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  <a:r>
              <a:rPr lang="es-ES" sz="2800" dirty="0" smtClean="0"/>
              <a:t>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</a:t>
            </a:r>
            <a:r>
              <a:rPr lang="es-ES" sz="2800" dirty="0" smtClean="0"/>
              <a:t>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523909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  <a:r>
              <a:rPr lang="es-ES" sz="2800" dirty="0" smtClean="0"/>
              <a:t>. Busque en el sub árbol derecho, si existe</a:t>
            </a:r>
            <a:endParaRPr lang="es-ES" sz="280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57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35075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44038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56367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27996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130159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113730"/>
            <a:ext cx="4205093" cy="50442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69719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605289" y="474889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548079" y="517252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0164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2963814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1197008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2081406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678310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487133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4014922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399165" y="628740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725643" y="62960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422162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869377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357813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ENTREORDEN</a:t>
            </a:r>
            <a:endParaRPr lang="es-ES" sz="2800" dirty="0"/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846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 animBg="1"/>
      <p:bldP spid="49" grpId="1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40872" y="1649731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46365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606759" y="4405207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934556" y="374884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800096" y="376944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898916" y="540761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3922876" y="33107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177436" y="485307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  <a:endParaRPr lang="es-ES" sz="2400" b="1" dirty="0" smtClean="0"/>
          </a:p>
        </p:txBody>
      </p:sp>
      <p:sp>
        <p:nvSpPr>
          <p:cNvPr id="59" name="CuadroTexto 58"/>
          <p:cNvSpPr txBox="1"/>
          <p:nvPr/>
        </p:nvSpPr>
        <p:spPr>
          <a:xfrm>
            <a:off x="5257956" y="4346465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339136" y="4367063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431421" y="220879"/>
            <a:ext cx="256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ALGORITMO ENTREORDEN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1878053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1157865" y="611666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754425" y="612527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1464585" y="612191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2560940" y="61185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2260042" y="611517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339405" y="612379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2962290" y="610804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683974" y="611706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29" name="Marcador de pie de página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14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05887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955062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18316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-   </a:t>
            </a:r>
            <a:r>
              <a:rPr lang="es-ES" sz="2800" dirty="0"/>
              <a:t>4</a:t>
            </a:r>
            <a:r>
              <a:rPr lang="es-ES" sz="2800" dirty="0" smtClean="0"/>
              <a:t>   x   </a:t>
            </a:r>
            <a:r>
              <a:rPr lang="es-ES" sz="2800" dirty="0"/>
              <a:t>5</a:t>
            </a:r>
            <a:r>
              <a:rPr lang="es-ES" sz="2800" dirty="0" smtClean="0"/>
              <a:t>   </a:t>
            </a:r>
            <a:r>
              <a:rPr lang="es-ES" sz="2800" dirty="0"/>
              <a:t>+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  <a:r>
              <a:rPr lang="es-ES" sz="2800" dirty="0" smtClean="0"/>
              <a:t>   </a:t>
            </a:r>
            <a:r>
              <a:rPr lang="es-ES" sz="2800" dirty="0"/>
              <a:t>/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7358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36012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       x     5   +   1        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3643052" y="2962400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905449" y="3806352"/>
            <a:ext cx="201997" cy="14279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61220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         x        6             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1991685" y="4432484"/>
            <a:ext cx="190709" cy="2223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04913" y="588069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          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975347" y="1818488"/>
            <a:ext cx="286287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0403" y="282222"/>
            <a:ext cx="43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ENTREORDEN</a:t>
            </a:r>
            <a:endParaRPr lang="es-ES" sz="28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80272" y="1850949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a </a:t>
            </a:r>
            <a:r>
              <a:rPr lang="mr-IN" sz="2800" dirty="0" smtClean="0"/>
              <a:t>–</a:t>
            </a:r>
            <a:r>
              <a:rPr lang="es-ES" sz="2800" dirty="0" smtClean="0"/>
              <a:t> b  x  c +  d / e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54867" y="5899943"/>
            <a:ext cx="149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ambiguo</a:t>
            </a:r>
            <a:endParaRPr lang="es-ES" sz="2800" b="1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4956524" y="2931041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-   </a:t>
            </a:r>
            <a:r>
              <a:rPr lang="es-ES" sz="2800" dirty="0"/>
              <a:t>4</a:t>
            </a:r>
            <a:r>
              <a:rPr lang="es-ES" sz="2800" dirty="0" smtClean="0"/>
              <a:t>   x   </a:t>
            </a:r>
            <a:r>
              <a:rPr lang="es-ES" sz="2800" dirty="0"/>
              <a:t>5</a:t>
            </a:r>
            <a:r>
              <a:rPr lang="es-ES" sz="2800" dirty="0" smtClean="0"/>
              <a:t>   </a:t>
            </a:r>
            <a:r>
              <a:rPr lang="es-ES" sz="2800" dirty="0"/>
              <a:t>+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  <a:r>
              <a:rPr lang="es-ES" sz="2800" dirty="0" smtClean="0"/>
              <a:t>   </a:t>
            </a:r>
            <a:r>
              <a:rPr lang="es-ES" sz="2800" dirty="0"/>
              <a:t>/</a:t>
            </a:r>
            <a:r>
              <a:rPr lang="es-ES" sz="2800" dirty="0" smtClean="0"/>
              <a:t>   </a:t>
            </a:r>
            <a:r>
              <a:rPr lang="es-ES" sz="2800" dirty="0"/>
              <a:t>2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960964" y="3958800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-   </a:t>
            </a:r>
            <a:r>
              <a:rPr lang="es-ES" sz="2800" dirty="0" smtClean="0"/>
              <a:t>     </a:t>
            </a:r>
            <a:r>
              <a:rPr lang="es-ES" sz="2800" dirty="0" smtClean="0"/>
              <a:t>20</a:t>
            </a:r>
            <a:r>
              <a:rPr lang="es-ES" sz="2800" dirty="0" smtClean="0"/>
              <a:t>      +       1</a:t>
            </a:r>
            <a:endParaRPr lang="es-ES" sz="2800" dirty="0"/>
          </a:p>
        </p:txBody>
      </p:sp>
      <p:sp>
        <p:nvSpPr>
          <p:cNvPr id="26" name="Abrir llave 25"/>
          <p:cNvSpPr/>
          <p:nvPr/>
        </p:nvSpPr>
        <p:spPr>
          <a:xfrm rot="5400000" flipH="1" flipV="1">
            <a:off x="7903565" y="2985283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brir llave 26"/>
          <p:cNvSpPr/>
          <p:nvPr/>
        </p:nvSpPr>
        <p:spPr>
          <a:xfrm rot="5400000" flipH="1" flipV="1">
            <a:off x="6206465" y="2989735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brir llave 27"/>
          <p:cNvSpPr/>
          <p:nvPr/>
        </p:nvSpPr>
        <p:spPr>
          <a:xfrm rot="5400000" flipH="1" flipV="1">
            <a:off x="5764962" y="3753959"/>
            <a:ext cx="201997" cy="1658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/>
          <p:cNvSpPr txBox="1"/>
          <p:nvPr/>
        </p:nvSpPr>
        <p:spPr>
          <a:xfrm>
            <a:off x="4977734" y="4961901"/>
            <a:ext cx="403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</a:t>
            </a:r>
            <a:r>
              <a:rPr lang="es-ES" sz="2800" dirty="0" smtClean="0"/>
              <a:t>-    14      +       1</a:t>
            </a:r>
            <a:endParaRPr lang="es-ES" sz="2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5771294" y="5533487"/>
            <a:ext cx="211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</a:t>
            </a:r>
            <a:r>
              <a:rPr lang="es-ES" sz="2800" dirty="0" smtClean="0"/>
              <a:t>-    13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1010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  <p:bldP spid="4" grpId="0" animBg="1"/>
      <p:bldP spid="15" grpId="0"/>
      <p:bldP spid="5" grpId="0"/>
      <p:bldP spid="17" grpId="0"/>
      <p:bldP spid="18" grpId="0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73664" y="547263"/>
            <a:ext cx="767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Sea un conjunto A  y   T una </a:t>
            </a:r>
            <a:r>
              <a:rPr lang="es-ES" sz="2800" b="1" i="1" dirty="0" smtClean="0"/>
              <a:t>relación</a:t>
            </a:r>
            <a:r>
              <a:rPr lang="es-ES" sz="2800" dirty="0" smtClean="0"/>
              <a:t> definida en A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31913" y="1330192"/>
            <a:ext cx="8304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   es un </a:t>
            </a:r>
            <a:r>
              <a:rPr lang="es-ES" sz="2800" i="1" dirty="0" smtClean="0"/>
              <a:t>árbol</a:t>
            </a:r>
            <a:r>
              <a:rPr lang="es-ES" sz="2800" dirty="0" smtClean="0"/>
              <a:t> (T,</a:t>
            </a:r>
            <a:r>
              <a:rPr lang="es-ES" sz="2800" i="1" dirty="0" smtClean="0"/>
              <a:t>v</a:t>
            </a:r>
            <a:r>
              <a:rPr lang="es-ES" sz="2800" i="1" baseline="-25000" dirty="0" smtClean="0"/>
              <a:t>0</a:t>
            </a:r>
            <a:r>
              <a:rPr lang="es-ES" sz="2800" dirty="0" smtClean="0"/>
              <a:t>) en A si existe un vértice 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en A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con la propiedad que: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781811" y="2509779"/>
            <a:ext cx="8083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1) Existe una única trayectoria en T  de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a cualquier otro vértice </a:t>
            </a:r>
            <a:r>
              <a:rPr lang="es-ES" sz="2800" i="1" dirty="0" smtClean="0"/>
              <a:t>v</a:t>
            </a:r>
            <a:r>
              <a:rPr lang="es-ES" sz="2800" dirty="0" smtClean="0"/>
              <a:t> en A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90653" y="3593874"/>
            <a:ext cx="754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2</a:t>
            </a:r>
            <a:r>
              <a:rPr lang="es-ES" sz="2800" dirty="0" smtClean="0"/>
              <a:t>) No existe trayectoria de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a  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99494" y="4284197"/>
            <a:ext cx="785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3) 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 es único y es llamado </a:t>
            </a:r>
            <a:r>
              <a:rPr lang="es-ES" sz="2800" i="1" dirty="0" smtClean="0"/>
              <a:t>raíz del árbol  T</a:t>
            </a:r>
            <a:endParaRPr lang="es-ES" sz="2800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72632" y="5019999"/>
            <a:ext cx="785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4</a:t>
            </a:r>
            <a:r>
              <a:rPr lang="es-ES" sz="2800" dirty="0" smtClean="0"/>
              <a:t>)  Si escribimos (T,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) , designamos el árbol T con raíz </a:t>
            </a:r>
            <a:r>
              <a:rPr lang="es-ES" sz="2800" i="1" dirty="0" smtClean="0"/>
              <a:t>v</a:t>
            </a:r>
            <a:r>
              <a:rPr lang="es-ES" sz="2800" baseline="-25000" dirty="0" smtClean="0"/>
              <a:t>0</a:t>
            </a:r>
            <a:r>
              <a:rPr lang="es-ES" sz="2800" dirty="0" smtClean="0"/>
              <a:t> sobre un conjunto A; un elemento </a:t>
            </a:r>
            <a:r>
              <a:rPr lang="es-ES" sz="2800" i="1" dirty="0" smtClean="0"/>
              <a:t>v</a:t>
            </a:r>
            <a:r>
              <a:rPr lang="es-ES" sz="2800" dirty="0" smtClean="0"/>
              <a:t> de A, es un </a:t>
            </a:r>
            <a:r>
              <a:rPr lang="es-ES" sz="2800" i="1" dirty="0" smtClean="0"/>
              <a:t>vértice en </a:t>
            </a:r>
            <a:r>
              <a:rPr lang="es-ES" sz="2800" dirty="0" smtClean="0"/>
              <a:t>T</a:t>
            </a:r>
            <a:r>
              <a:rPr lang="es-ES" sz="2800" i="1" dirty="0" smtClean="0"/>
              <a:t>.</a:t>
            </a:r>
            <a:endParaRPr lang="es-ES" sz="2800" i="1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37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8231" y="2760177"/>
            <a:ext cx="442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</a:t>
            </a:r>
            <a:r>
              <a:rPr lang="es-ES" sz="2800" dirty="0"/>
              <a:t>3</a:t>
            </a:r>
            <a:r>
              <a:rPr lang="es-ES" sz="2800" dirty="0" smtClean="0"/>
              <a:t>:  Visite  </a:t>
            </a:r>
            <a:r>
              <a:rPr lang="es-ES" sz="2800" i="1" dirty="0" smtClean="0"/>
              <a:t>v</a:t>
            </a:r>
            <a:endParaRPr lang="es-ES" sz="2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74890" y="918939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1: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 smtClean="0"/>
              <a:t>L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1550" y="1910793"/>
            <a:ext cx="806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PASO 2:  Si existe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i="1" baseline="-25000" dirty="0" smtClean="0"/>
              <a:t> </a:t>
            </a:r>
            <a:r>
              <a:rPr lang="es-ES" sz="2800" dirty="0" smtClean="0"/>
              <a:t>,</a:t>
            </a:r>
            <a:r>
              <a:rPr lang="es-ES" sz="2800" i="1" dirty="0" smtClean="0"/>
              <a:t> </a:t>
            </a:r>
            <a:r>
              <a:rPr lang="es-ES" sz="2800" dirty="0" smtClean="0"/>
              <a:t>entonces aplique este algoritmo  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              a  (T(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), </a:t>
            </a:r>
            <a:r>
              <a:rPr lang="es-ES" sz="2800" i="1" dirty="0" err="1" smtClean="0"/>
              <a:t>v</a:t>
            </a:r>
            <a:r>
              <a:rPr lang="es-ES" sz="2800" i="1" baseline="-25000" dirty="0" err="1"/>
              <a:t>R</a:t>
            </a:r>
            <a:r>
              <a:rPr lang="es-ES" sz="2800" dirty="0" smtClean="0"/>
              <a:t>)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9110" y="3333324"/>
            <a:ext cx="806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Fin del algoritmo</a:t>
            </a:r>
            <a:r>
              <a:rPr lang="es-ES" sz="2800" i="1" dirty="0" smtClean="0"/>
              <a:t> </a:t>
            </a:r>
            <a:endParaRPr lang="es-ES" sz="2800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071550" y="4068849"/>
            <a:ext cx="7338654" cy="23963"/>
          </a:xfrm>
          <a:prstGeom prst="line">
            <a:avLst/>
          </a:prstGeom>
          <a:ln w="38100" cmpd="sng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526" y="571398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3. Visite la raíz.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7166" y="4523340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1</a:t>
            </a:r>
            <a:r>
              <a:rPr lang="es-ES" sz="2800" dirty="0" smtClean="0"/>
              <a:t>. Busque en el sub árbol izquierdo, si existe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3826" y="5126361"/>
            <a:ext cx="750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2. Busque en el sub árbol derecho, si existe</a:t>
            </a:r>
            <a:endParaRPr lang="es-ES" sz="280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033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498565" y="6409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4614969" y="78254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6025269" y="196539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872925" y="184779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7392069" y="3157315"/>
            <a:ext cx="690476" cy="13463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271245" y="30306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8034625" y="45010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029626" y="783043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922505" y="17365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904470" y="2980999"/>
            <a:ext cx="477340" cy="152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1349785" y="28355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843285" y="448571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26896" y="1886354"/>
            <a:ext cx="523166" cy="128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497545" y="3174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3877565" y="45849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3601969" y="3315998"/>
            <a:ext cx="347420" cy="1288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3185388" y="3316495"/>
            <a:ext cx="340842" cy="128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3131465" y="4569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>
            <a:endCxn id="22" idx="2"/>
          </p:cNvCxnSpPr>
          <p:nvPr/>
        </p:nvCxnSpPr>
        <p:spPr>
          <a:xfrm flipH="1">
            <a:off x="4947672" y="1983127"/>
            <a:ext cx="947259" cy="1323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4875790" y="33005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515485" y="467743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4979022" y="3414067"/>
            <a:ext cx="596367" cy="1273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4368024" y="2392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A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939064" y="12543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B</a:t>
            </a:r>
            <a:endParaRPr lang="es-ES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6053864" y="160180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</a:t>
            </a:r>
            <a:endParaRPr lang="es-ES" sz="24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7345060" y="26876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K</a:t>
            </a:r>
            <a:endParaRPr lang="es-ES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111424" y="24457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</a:t>
            </a:r>
            <a:endParaRPr lang="es-ES" sz="24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603264" y="286516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</a:t>
            </a:r>
            <a:endParaRPr lang="es-ES" sz="24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2944" y="40719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</a:t>
            </a:r>
            <a:endParaRPr lang="es-ES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2845184" y="41678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</a:t>
            </a:r>
            <a:endParaRPr lang="es-ES" sz="24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3889489" y="4157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66689" y="41694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J</a:t>
            </a:r>
            <a:endParaRPr lang="es-ES" sz="2400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03807" y="27780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I</a:t>
            </a:r>
            <a:endParaRPr lang="es-ES" sz="2400" b="1" dirty="0"/>
          </a:p>
        </p:txBody>
      </p:sp>
      <p:sp>
        <p:nvSpPr>
          <p:cNvPr id="36" name="CuadroTexto 35"/>
          <p:cNvSpPr txBox="1"/>
          <p:nvPr/>
        </p:nvSpPr>
        <p:spPr>
          <a:xfrm>
            <a:off x="8087820" y="410157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L</a:t>
            </a:r>
            <a:endParaRPr lang="es-ES" sz="2400" b="1" dirty="0"/>
          </a:p>
        </p:txBody>
      </p:sp>
      <p:cxnSp>
        <p:nvCxnSpPr>
          <p:cNvPr id="38" name="Conector recto de flecha 37"/>
          <p:cNvCxnSpPr/>
          <p:nvPr/>
        </p:nvCxnSpPr>
        <p:spPr>
          <a:xfrm flipH="1">
            <a:off x="1444926" y="1882021"/>
            <a:ext cx="1473664" cy="986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3497549" y="407197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/>
          <p:cNvSpPr/>
          <p:nvPr/>
        </p:nvSpPr>
        <p:spPr>
          <a:xfrm>
            <a:off x="2643629" y="4080594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/>
          <p:cNvSpPr/>
          <p:nvPr/>
        </p:nvSpPr>
        <p:spPr>
          <a:xfrm>
            <a:off x="49586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7699189" y="4068612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5263909" y="4077228"/>
            <a:ext cx="726715" cy="108638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/>
          <p:cNvSpPr/>
          <p:nvPr/>
        </p:nvSpPr>
        <p:spPr>
          <a:xfrm>
            <a:off x="2533797" y="2512989"/>
            <a:ext cx="1834227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422677" y="2521952"/>
            <a:ext cx="1848252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/>
          <p:cNvSpPr/>
          <p:nvPr/>
        </p:nvSpPr>
        <p:spPr>
          <a:xfrm>
            <a:off x="4794677" y="2534281"/>
            <a:ext cx="1550730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6690981" y="2505910"/>
            <a:ext cx="1843426" cy="310170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245551" y="1004958"/>
            <a:ext cx="4205093" cy="517939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662831" y="1004958"/>
            <a:ext cx="4205093" cy="517602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35579" y="571928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63319" y="513451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7079" y="471978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531309" y="514341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2634389" y="4716355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3489599" y="4708478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655519" y="5723734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11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4783259" y="5138966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8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243909" y="472423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777269" y="5123212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2"/>
                </a:solidFill>
              </a:rPr>
              <a:t>10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7698569" y="4712930"/>
            <a:ext cx="61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421490" y="62783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2367566" y="628700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819746" y="629561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94564" y="629225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1937847" y="628888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1192418" y="628551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F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1537435" y="629413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G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4059094" y="6289428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H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3074797" y="6287403"/>
            <a:ext cx="35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I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2766069" y="6296019"/>
            <a:ext cx="32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J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3704367" y="629265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K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3378572" y="628928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L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527145" y="227634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44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0" grpId="0"/>
      <p:bldP spid="53" grpId="0"/>
      <p:bldP spid="54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3630055" y="6769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3746459" y="818492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>
            <a:off x="5156759" y="2001344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5004415" y="188374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555079" y="3208160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6402735" y="306659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813035" y="424944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rot="5400000">
            <a:off x="2449279" y="946928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rot="5400000">
            <a:off x="1259919" y="2405366"/>
            <a:ext cx="1289476" cy="108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 rot="5400000">
            <a:off x="2449335" y="21319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1271955" y="357845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569079" y="2276930"/>
            <a:ext cx="821385" cy="142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359815" y="36776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4159778" y="2019073"/>
            <a:ext cx="866643" cy="104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 rot="5400000">
            <a:off x="4056615" y="302054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5485575" y="418616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70554" y="18294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185354" y="163774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+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476550" y="27236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÷</a:t>
            </a:r>
            <a:endParaRPr lang="es-ES" sz="24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710490" y="376607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33594" y="318867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998314" y="34163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97179" y="373813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d</a:t>
            </a:r>
            <a:endParaRPr lang="es-ES" sz="2400" b="1" i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876812" y="26298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48780" y="1486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x</a:t>
            </a:r>
            <a:endParaRPr lang="es-ES" sz="2400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582842" y="3201925"/>
            <a:ext cx="841898" cy="1047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54476" y="3151219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2796056" y="315983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3942796" y="2701153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9236" y="3740221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7338436" y="3796765"/>
            <a:ext cx="804598" cy="105067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5148179" y="2701741"/>
            <a:ext cx="3147255" cy="260963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3862958" y="1671817"/>
            <a:ext cx="4738742" cy="424539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495112" y="1668451"/>
            <a:ext cx="3251347" cy="330204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2905052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x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95300" y="622709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-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0802" y="6235707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a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08742" y="6232341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b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583026" y="62289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+</a:t>
            </a:r>
            <a:endParaRPr lang="es-ES" sz="2800" b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222000" y="6225609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c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262726" y="623422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 smtClean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÷</a:t>
            </a:r>
            <a:endParaRPr lang="es-ES" sz="2800" b="1" i="1" dirty="0">
              <a:ln>
                <a:solidFill>
                  <a:srgbClr val="295E12"/>
                </a:solidFill>
              </a:ln>
              <a:solidFill>
                <a:srgbClr val="94FF58"/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1548786" y="6218475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d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1960028" y="6227493"/>
            <a:ext cx="39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ln>
                  <a:solidFill>
                    <a:srgbClr val="295E12"/>
                  </a:solidFill>
                </a:ln>
                <a:solidFill>
                  <a:srgbClr val="94FF58"/>
                </a:solidFill>
              </a:rPr>
              <a:t>e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965085" y="3706316"/>
            <a:ext cx="28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</a:t>
            </a:r>
            <a:endParaRPr lang="es-ES" sz="2400" b="1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826728" y="3750468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583249" y="453292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3951976" y="3310127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272931" y="434356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7329422" y="436866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6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5223928" y="4802938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7</a:t>
            </a:r>
            <a:endParaRPr lang="es-ES" sz="2400" b="1" dirty="0"/>
          </a:p>
        </p:txBody>
      </p:sp>
      <p:sp>
        <p:nvSpPr>
          <p:cNvPr id="60" name="CuadroTexto 59"/>
          <p:cNvSpPr txBox="1"/>
          <p:nvPr/>
        </p:nvSpPr>
        <p:spPr>
          <a:xfrm>
            <a:off x="3929812" y="5429172"/>
            <a:ext cx="39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sz="2400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352054" y="6218475"/>
            <a:ext cx="38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Escritura polaca inversa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4292314" y="251615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29" name="Marcador de pie de página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91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1" animBg="1"/>
      <p:bldP spid="34" grpId="1" animBg="1"/>
      <p:bldP spid="35" grpId="1" animBg="1"/>
      <p:bldP spid="36" grpId="1" animBg="1"/>
      <p:bldP spid="37" grpId="2" animBg="1"/>
      <p:bldP spid="38" grpId="0" animBg="1"/>
      <p:bldP spid="39" grpId="0" animBg="1"/>
      <p:bldP spid="40" grpId="0"/>
      <p:bldP spid="41" grpId="0"/>
      <p:bldP spid="42" grpId="1"/>
      <p:bldP spid="43" grpId="0"/>
      <p:bldP spid="44" grpId="0"/>
      <p:bldP spid="45" grpId="0"/>
      <p:bldP spid="46" grpId="0"/>
      <p:bldP spid="47" grpId="1"/>
      <p:bldP spid="48" grpId="0"/>
      <p:bldP spid="53" grpId="0"/>
      <p:bldP spid="54" grpId="0"/>
      <p:bldP spid="55" grpId="1"/>
      <p:bldP spid="56" grpId="0"/>
      <p:bldP spid="57" grpId="1"/>
      <p:bldP spid="58" grpId="2"/>
      <p:bldP spid="59" grpId="1"/>
      <p:bldP spid="60" grpId="1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1983" y="1119998"/>
            <a:ext cx="451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( a </a:t>
            </a:r>
            <a:r>
              <a:rPr lang="mr-IN" sz="2800" dirty="0" smtClean="0"/>
              <a:t>–</a:t>
            </a:r>
            <a:r>
              <a:rPr lang="es-ES" sz="2800" dirty="0" smtClean="0"/>
              <a:t> b ) x ( c + ( d / e ) )</a:t>
            </a:r>
            <a:endParaRPr lang="es-ES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13010" y="1931408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   b  -   c   d   e   /   +  x   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7392" y="1289727"/>
            <a:ext cx="288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 </a:t>
            </a:r>
            <a:r>
              <a:rPr lang="es-ES" sz="2400" i="1" dirty="0" smtClean="0"/>
              <a:t>a = 6                b = 4</a:t>
            </a:r>
          </a:p>
          <a:p>
            <a:endParaRPr lang="es-ES" sz="2400" i="1" dirty="0"/>
          </a:p>
          <a:p>
            <a:r>
              <a:rPr lang="es-ES" sz="2400" i="1" dirty="0" smtClean="0"/>
              <a:t>c = 5                    d = 2</a:t>
            </a:r>
          </a:p>
          <a:p>
            <a:endParaRPr lang="es-ES" sz="2400" i="1" dirty="0"/>
          </a:p>
          <a:p>
            <a:r>
              <a:rPr lang="es-ES" sz="2400" i="1" dirty="0"/>
              <a:t>e</a:t>
            </a:r>
            <a:r>
              <a:rPr lang="es-ES" sz="2400" i="1" dirty="0" smtClean="0"/>
              <a:t> = 2                        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13624" y="2932427"/>
            <a:ext cx="36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6   4   -   5   2   2   /   +   x</a:t>
            </a:r>
            <a:endParaRPr lang="es-ES" sz="2800" dirty="0"/>
          </a:p>
        </p:txBody>
      </p:sp>
      <p:sp>
        <p:nvSpPr>
          <p:cNvPr id="19" name="Abrir llave 18"/>
          <p:cNvSpPr/>
          <p:nvPr/>
        </p:nvSpPr>
        <p:spPr>
          <a:xfrm rot="5400000" flipH="1" flipV="1">
            <a:off x="1167676" y="2987692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1040107" y="395012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        5        1       +     x  </a:t>
            </a:r>
            <a:endParaRPr lang="es-ES" sz="2800" dirty="0"/>
          </a:p>
        </p:txBody>
      </p:sp>
      <p:sp>
        <p:nvSpPr>
          <p:cNvPr id="21" name="Abrir llave 20"/>
          <p:cNvSpPr/>
          <p:nvPr/>
        </p:nvSpPr>
        <p:spPr>
          <a:xfrm rot="5400000" flipH="1" flipV="1">
            <a:off x="2847956" y="2976511"/>
            <a:ext cx="201994" cy="109063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brir llave 21"/>
          <p:cNvSpPr/>
          <p:nvPr/>
        </p:nvSpPr>
        <p:spPr>
          <a:xfrm rot="5400000" flipH="1" flipV="1">
            <a:off x="2679730" y="3534551"/>
            <a:ext cx="201996" cy="19997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960403" y="4975331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2                 6                x</a:t>
            </a:r>
            <a:endParaRPr lang="es-ES" sz="2800" dirty="0"/>
          </a:p>
        </p:txBody>
      </p:sp>
      <p:sp>
        <p:nvSpPr>
          <p:cNvPr id="24" name="Abrir llave 23"/>
          <p:cNvSpPr/>
          <p:nvPr/>
        </p:nvSpPr>
        <p:spPr>
          <a:xfrm rot="5400000" flipH="1" flipV="1">
            <a:off x="2560275" y="3878006"/>
            <a:ext cx="201994" cy="3371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57063" y="6038363"/>
            <a:ext cx="353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 smtClean="0"/>
              <a:t>                 12 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728870" y="1832599"/>
            <a:ext cx="3544956" cy="739913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767032" y="284078"/>
            <a:ext cx="437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 POSORDEN</a:t>
            </a:r>
            <a:endParaRPr lang="es-ES" sz="2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57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40" y="4503478"/>
            <a:ext cx="584200" cy="4699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0" y="4499026"/>
            <a:ext cx="584200" cy="46990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50" y="3532912"/>
            <a:ext cx="584200" cy="4699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95144" y="14253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46884"/>
              </p:ext>
            </p:extLst>
          </p:nvPr>
        </p:nvGraphicFramePr>
        <p:xfrm>
          <a:off x="-4516910" y="1627426"/>
          <a:ext cx="17595212" cy="579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Documento" r:id="rId4" imgW="5397500" imgH="177800" progId="Word.Document.12">
                  <p:embed/>
                </p:oleObj>
              </mc:Choice>
              <mc:Fallback>
                <p:oleObj name="Documento" r:id="rId4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516910" y="1627426"/>
                        <a:ext cx="17595212" cy="579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601550" y="234250"/>
            <a:ext cx="63128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Construya un árbol para la siguiente operación lógica e implemente su recorrido en los tres sentidos</a:t>
            </a:r>
            <a:endParaRPr lang="es-ES" sz="2400" dirty="0"/>
          </a:p>
        </p:txBody>
      </p:sp>
      <p:sp>
        <p:nvSpPr>
          <p:cNvPr id="7" name="Elipse 6"/>
          <p:cNvSpPr/>
          <p:nvPr/>
        </p:nvSpPr>
        <p:spPr>
          <a:xfrm>
            <a:off x="4353124" y="2738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/>
          <p:cNvCxnSpPr>
            <a:stCxn id="7" idx="5"/>
            <a:endCxn id="9" idx="1"/>
          </p:cNvCxnSpPr>
          <p:nvPr/>
        </p:nvCxnSpPr>
        <p:spPr>
          <a:xfrm>
            <a:off x="4475834" y="2871903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5374108" y="38463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242364" y="48194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>
            <a:stCxn id="7" idx="3"/>
          </p:cNvCxnSpPr>
          <p:nvPr/>
        </p:nvCxnSpPr>
        <p:spPr>
          <a:xfrm flipH="1">
            <a:off x="3506032" y="2871903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 rot="5400000">
            <a:off x="3415350" y="384064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 rot="5400000">
            <a:off x="3423351" y="505883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2627387" y="603637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4620052" y="600265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5297397" y="330649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500864" y="60515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3488398" y="4008364"/>
            <a:ext cx="0" cy="109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531558" y="4015971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>
            <a:off x="4705315" y="4015919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H="1">
            <a:off x="2721355" y="52121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 rot="5400000">
            <a:off x="4606951" y="483693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3569684" y="5201206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 rot="5400000">
            <a:off x="4288282" y="599788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180007" y="599079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7" name="CuadroTexto 46"/>
          <p:cNvSpPr txBox="1"/>
          <p:nvPr/>
        </p:nvSpPr>
        <p:spPr>
          <a:xfrm flipV="1">
            <a:off x="2832592" y="4739705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3" name="Conector recto de flecha 52"/>
          <p:cNvCxnSpPr>
            <a:endCxn id="17" idx="0"/>
          </p:cNvCxnSpPr>
          <p:nvPr/>
        </p:nvCxnSpPr>
        <p:spPr>
          <a:xfrm>
            <a:off x="4688848" y="4937491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6239722" y="599478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6" name="Conector recto de flecha 55"/>
          <p:cNvCxnSpPr>
            <a:endCxn id="55" idx="0"/>
          </p:cNvCxnSpPr>
          <p:nvPr/>
        </p:nvCxnSpPr>
        <p:spPr>
          <a:xfrm>
            <a:off x="6308518" y="4929614"/>
            <a:ext cx="3086" cy="1065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4564414" y="60313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6157247" y="59829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59" name="Conector recto de flecha 58"/>
          <p:cNvCxnSpPr/>
          <p:nvPr/>
        </p:nvCxnSpPr>
        <p:spPr>
          <a:xfrm>
            <a:off x="4174471" y="2594297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29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40" y="2574376"/>
            <a:ext cx="584200" cy="469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30" y="2569924"/>
            <a:ext cx="584200" cy="469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50" y="1603810"/>
            <a:ext cx="584200" cy="4699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353124" y="80985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>
            <a:stCxn id="5" idx="5"/>
            <a:endCxn id="7" idx="1"/>
          </p:cNvCxnSpPr>
          <p:nvPr/>
        </p:nvCxnSpPr>
        <p:spPr>
          <a:xfrm>
            <a:off x="4475834" y="942801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5374108" y="191727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242364" y="28903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5" idx="3"/>
          </p:cNvCxnSpPr>
          <p:nvPr/>
        </p:nvCxnSpPr>
        <p:spPr>
          <a:xfrm flipH="1">
            <a:off x="3506032" y="942801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 rot="5400000">
            <a:off x="3415350" y="191154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2646561" y="31297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1838267" y="410727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4126852" y="41105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297397" y="1377397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736404" y="4134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2734162" y="2061309"/>
            <a:ext cx="716080" cy="1101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531558" y="208686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4705315" y="20868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1932235" y="3283095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 rot="5400000">
            <a:off x="4606951" y="29078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2780564" y="3272104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3499162" y="406878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415547" y="40740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24" name="CuadroTexto 23"/>
          <p:cNvSpPr txBox="1"/>
          <p:nvPr/>
        </p:nvSpPr>
        <p:spPr>
          <a:xfrm flipV="1">
            <a:off x="1658552" y="4907453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 flipH="1">
            <a:off x="4201692" y="3008389"/>
            <a:ext cx="487157" cy="1126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5808172" y="410266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5907896" y="3000512"/>
            <a:ext cx="388293" cy="111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021894" y="41392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5614727" y="411545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4174471" y="67097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864651" y="5148875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30" y="5015314"/>
            <a:ext cx="584200" cy="46990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 flipV="1">
            <a:off x="1974754" y="2843344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210004" y="4849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2475507" y="486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40" y="5075248"/>
            <a:ext cx="584200" cy="4699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30" y="5046832"/>
            <a:ext cx="584200" cy="4699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2769253" y="4833758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3590694" y="4901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4320967" y="491314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45" name="CuadroTexto 44"/>
          <p:cNvSpPr txBox="1"/>
          <p:nvPr/>
        </p:nvSpPr>
        <p:spPr>
          <a:xfrm flipV="1">
            <a:off x="1309404" y="5455259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4087350" y="5727660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805004" y="5397797"/>
            <a:ext cx="40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183395" y="540892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80" y="5623054"/>
            <a:ext cx="584200" cy="46990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03" y="5594638"/>
            <a:ext cx="584200" cy="469900"/>
          </a:xfrm>
          <a:prstGeom prst="rect">
            <a:avLst/>
          </a:prstGeom>
        </p:spPr>
      </p:pic>
      <p:sp>
        <p:nvSpPr>
          <p:cNvPr id="52" name="CuadroTexto 51"/>
          <p:cNvSpPr txBox="1"/>
          <p:nvPr/>
        </p:nvSpPr>
        <p:spPr>
          <a:xfrm>
            <a:off x="3604513" y="54294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628954" y="54494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359227" y="54609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55" name="CuadroTexto 54"/>
          <p:cNvSpPr txBox="1"/>
          <p:nvPr/>
        </p:nvSpPr>
        <p:spPr>
          <a:xfrm flipV="1">
            <a:off x="1333336" y="6030395"/>
            <a:ext cx="5090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cxnSp>
        <p:nvCxnSpPr>
          <p:cNvPr id="56" name="Conector recto de flecha 55"/>
          <p:cNvCxnSpPr/>
          <p:nvPr/>
        </p:nvCxnSpPr>
        <p:spPr>
          <a:xfrm>
            <a:off x="2193741" y="6307763"/>
            <a:ext cx="46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Imagen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6" y="6162220"/>
            <a:ext cx="584200" cy="469900"/>
          </a:xfrm>
          <a:prstGeom prst="rect">
            <a:avLst/>
          </a:prstGeom>
        </p:spPr>
      </p:pic>
      <p:sp>
        <p:nvSpPr>
          <p:cNvPr id="58" name="CuadroTexto 57"/>
          <p:cNvSpPr txBox="1"/>
          <p:nvPr/>
        </p:nvSpPr>
        <p:spPr>
          <a:xfrm>
            <a:off x="1183870" y="6020861"/>
            <a:ext cx="3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1748873" y="6020004"/>
            <a:ext cx="4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631123" y="6028592"/>
            <a:ext cx="610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3263662" y="6066952"/>
            <a:ext cx="44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p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556995" y="60882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q</a:t>
            </a:r>
          </a:p>
        </p:txBody>
      </p:sp>
      <p:pic>
        <p:nvPicPr>
          <p:cNvPr id="69" name="Imagen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36" y="6199058"/>
            <a:ext cx="584200" cy="469900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93" y="6179452"/>
            <a:ext cx="584200" cy="469900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6203789" y="4916537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PREORDEN</a:t>
            </a:r>
            <a:endParaRPr lang="es-ES" sz="24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6200968" y="5464045"/>
            <a:ext cx="288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POSORDEN</a:t>
            </a:r>
            <a:endParaRPr lang="es-ES" sz="24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5266821" y="6039775"/>
            <a:ext cx="358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ENTREORDEN  (ambigua)</a:t>
            </a:r>
            <a:endParaRPr lang="es-ES" sz="2400" dirty="0"/>
          </a:p>
        </p:txBody>
      </p:sp>
      <p:sp>
        <p:nvSpPr>
          <p:cNvPr id="31" name="Marcador de pie de página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51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5144" y="352473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3773614" y="238141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3896324" y="251436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4794598" y="348884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662854" y="44618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532047" y="540178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2926522" y="251436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2835840" y="348310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67051" y="445471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1271087" y="543225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3643138" y="444847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4903642" y="543552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2523317" y="320265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920322" y="32318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802927" y="41078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664952" y="513641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033594" y="50035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4072899" y="446928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k</a:t>
            </a:r>
            <a:endParaRPr lang="es-ES" sz="2400" b="1" i="1" dirty="0" smtClean="0"/>
          </a:p>
        </p:txBody>
      </p:sp>
      <p:sp>
        <p:nvSpPr>
          <p:cNvPr id="25" name="CuadroTexto 24"/>
          <p:cNvSpPr txBox="1"/>
          <p:nvPr/>
        </p:nvSpPr>
        <p:spPr>
          <a:xfrm>
            <a:off x="5015281" y="5336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j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47297" y="43651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i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648167" y="19304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smtClean="0"/>
              <a:t>a</a:t>
            </a:r>
            <a:endParaRPr lang="es-ES" sz="2400" b="1" i="1" dirty="0"/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2944424" y="3649589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2151310" y="363849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4952048" y="365843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4125805" y="3658378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H="1">
            <a:off x="1365055" y="4608076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1815445" y="40516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41" name="Elipse 40"/>
          <p:cNvSpPr/>
          <p:nvPr/>
        </p:nvSpPr>
        <p:spPr>
          <a:xfrm rot="5400000">
            <a:off x="4027441" y="447939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5800157" y="459488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4996000" y="461691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2213384" y="4597085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2931982" y="53937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3057977" y="531269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h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4384807" y="556917"/>
            <a:ext cx="44566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Efectúe búsqueda PREORDEN, ENTREORDEN Y POSORDEN en el árbol presentado</a:t>
            </a:r>
            <a:endParaRPr lang="es-ES" sz="24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42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6123" y="364455"/>
            <a:ext cx="31915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Ejercicios:</a:t>
            </a:r>
          </a:p>
        </p:txBody>
      </p:sp>
      <p:sp>
        <p:nvSpPr>
          <p:cNvPr id="3" name="Elipse 2"/>
          <p:cNvSpPr/>
          <p:nvPr/>
        </p:nvSpPr>
        <p:spPr>
          <a:xfrm>
            <a:off x="2492626" y="10633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>
            <a:stCxn id="3" idx="5"/>
            <a:endCxn id="6" idx="1"/>
          </p:cNvCxnSpPr>
          <p:nvPr/>
        </p:nvCxnSpPr>
        <p:spPr>
          <a:xfrm>
            <a:off x="2615336" y="1196342"/>
            <a:ext cx="919328" cy="997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13610" y="217082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381866" y="31438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251059" y="408376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>
            <a:stCxn id="3" idx="3"/>
          </p:cNvCxnSpPr>
          <p:nvPr/>
        </p:nvCxnSpPr>
        <p:spPr>
          <a:xfrm flipH="1">
            <a:off x="1645534" y="1196342"/>
            <a:ext cx="868146" cy="1004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 rot="5400000">
            <a:off x="1554852" y="216508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786063" y="313669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 rot="5400000">
            <a:off x="2638225" y="32077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3622654" y="41175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242329" y="188463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639334" y="19137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521939" y="278986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6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383964" y="38183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10</a:t>
            </a:r>
            <a:endParaRPr lang="es-ES" sz="24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734293" y="40181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9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2784104" y="30803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5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67179" y="61241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1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1696565" y="228739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>
            <a:off x="870322" y="2320474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3671060" y="2340410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534457" y="27336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4</a:t>
            </a:r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4519169" y="3276863"/>
            <a:ext cx="764018" cy="827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3715012" y="329889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932396" y="3279065"/>
            <a:ext cx="616457" cy="630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 rot="5400000">
            <a:off x="1485349" y="3865928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1147538" y="378485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7</a:t>
            </a:r>
          </a:p>
        </p:txBody>
      </p:sp>
      <p:sp>
        <p:nvSpPr>
          <p:cNvPr id="37" name="Elipse 36"/>
          <p:cNvSpPr/>
          <p:nvPr/>
        </p:nvSpPr>
        <p:spPr>
          <a:xfrm>
            <a:off x="4470763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4582402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12</a:t>
            </a:r>
            <a:endParaRPr lang="es-ES" sz="2400" b="1" dirty="0"/>
          </a:p>
        </p:txBody>
      </p:sp>
      <p:cxnSp>
        <p:nvCxnSpPr>
          <p:cNvPr id="48" name="Conector recto de flecha 47"/>
          <p:cNvCxnSpPr/>
          <p:nvPr/>
        </p:nvCxnSpPr>
        <p:spPr>
          <a:xfrm flipH="1">
            <a:off x="4563121" y="4224307"/>
            <a:ext cx="708258" cy="82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 flipH="1">
            <a:off x="2100869" y="3334228"/>
            <a:ext cx="568766" cy="681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1997723" y="395743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/>
          <p:cNvSpPr txBox="1"/>
          <p:nvPr/>
        </p:nvSpPr>
        <p:spPr>
          <a:xfrm>
            <a:off x="1710731" y="38511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</a:t>
            </a:r>
          </a:p>
        </p:txBody>
      </p:sp>
      <p:cxnSp>
        <p:nvCxnSpPr>
          <p:cNvPr id="52" name="Conector recto de flecha 51"/>
          <p:cNvCxnSpPr/>
          <p:nvPr/>
        </p:nvCxnSpPr>
        <p:spPr>
          <a:xfrm>
            <a:off x="2102954" y="4096247"/>
            <a:ext cx="972954" cy="964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3024130" y="504291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uadroTexto 53"/>
          <p:cNvSpPr txBox="1"/>
          <p:nvPr/>
        </p:nvSpPr>
        <p:spPr>
          <a:xfrm>
            <a:off x="3135769" y="49435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11</a:t>
            </a:r>
            <a:endParaRPr lang="es-ES" sz="2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020798" y="4152189"/>
            <a:ext cx="30459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UNA			7. YO</a:t>
            </a:r>
          </a:p>
          <a:p>
            <a:pPr marL="342900" indent="-342900">
              <a:buAutoNum type="arabicPeriod"/>
            </a:pPr>
            <a:r>
              <a:rPr lang="es-ES" dirty="0" smtClean="0"/>
              <a:t>PURPURA		8. UNA</a:t>
            </a:r>
          </a:p>
          <a:p>
            <a:pPr marL="342900" indent="-342900">
              <a:buAutoNum type="arabicPeriod"/>
            </a:pPr>
            <a:r>
              <a:rPr lang="es-ES" dirty="0" smtClean="0"/>
              <a:t>VEA			9. ESPERO</a:t>
            </a:r>
          </a:p>
          <a:p>
            <a:pPr marL="342900" indent="-342900">
              <a:buAutoNum type="arabicPeriod"/>
            </a:pPr>
            <a:r>
              <a:rPr lang="es-ES" dirty="0" smtClean="0"/>
              <a:t>NUNCA		10. YO</a:t>
            </a:r>
          </a:p>
          <a:p>
            <a:pPr marL="342900" indent="-342900">
              <a:buAutoNum type="arabicPeriod"/>
            </a:pPr>
            <a:r>
              <a:rPr lang="es-ES" dirty="0" smtClean="0"/>
              <a:t>VACA			11. VI</a:t>
            </a:r>
          </a:p>
          <a:p>
            <a:pPr marL="342900" indent="-342900">
              <a:buAutoNum type="arabicPeriod"/>
            </a:pPr>
            <a:r>
              <a:rPr lang="es-ES" dirty="0" smtClean="0"/>
              <a:t>NUNCA		12. QUE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809097" y="662616"/>
            <a:ext cx="45557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Considere el árbol de la figura y la lista de palabras dadas. Suponga que la visita a un nodo significa imprimir la palabra correspondiente. Imprima la frase que se obtiene al realizar una búsqueda en POSORDEN en el árbol </a:t>
            </a:r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23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59556" y="663222"/>
            <a:ext cx="48824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ARBOLES NO DIRIGIDOS</a:t>
            </a:r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1948745"/>
            <a:ext cx="8285301" cy="341259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20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4" y="509423"/>
            <a:ext cx="8285301" cy="34125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2778" y="4233329"/>
            <a:ext cx="833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TEOREMA 1: Sea R una relación simétrica en un conjunto A. Entonces las siguientes proposiciones son equivalentes: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169136" y="5206995"/>
            <a:ext cx="450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s-ES" sz="2400" dirty="0" smtClean="0"/>
              <a:t>R es un árbol no dirigido</a:t>
            </a:r>
          </a:p>
          <a:p>
            <a:pPr marL="342900" indent="-342900">
              <a:buAutoNum type="alphaLcParenBoth"/>
            </a:pPr>
            <a:r>
              <a:rPr lang="es-ES" sz="2400" dirty="0" smtClean="0"/>
              <a:t>R es conexo y </a:t>
            </a:r>
            <a:r>
              <a:rPr lang="es-ES" sz="2400" dirty="0" err="1" smtClean="0"/>
              <a:t>acíclico</a:t>
            </a:r>
            <a:endParaRPr lang="es-ES" sz="24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7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23" y="700886"/>
            <a:ext cx="3571745" cy="1849908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55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ARBOLES DE EXPANSION DE RELACIONES CONEXAS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733780" y="846670"/>
            <a:ext cx="7563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R es una relación simétrica conexa sobre un conjunto A, un árbol T en A es un árbol de expansión para R si T es un árbol con exactamente los mismos vértices que R y se puede obtener T eliminando algunas aristas de R  </a:t>
            </a:r>
            <a:endParaRPr lang="es-ES" sz="2400" dirty="0"/>
          </a:p>
        </p:txBody>
      </p:sp>
      <p:sp>
        <p:nvSpPr>
          <p:cNvPr id="10" name="Elipse 9"/>
          <p:cNvSpPr/>
          <p:nvPr/>
        </p:nvSpPr>
        <p:spPr>
          <a:xfrm rot="5400000">
            <a:off x="1122575" y="294677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190288" y="376327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 rot="5400000">
            <a:off x="2017433" y="373114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253327" y="26099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80819" y="43827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978530" y="32645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931254" y="46606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4874" y="32896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30" name="Elipse 29"/>
          <p:cNvSpPr/>
          <p:nvPr/>
        </p:nvSpPr>
        <p:spPr>
          <a:xfrm rot="5400000">
            <a:off x="1983212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 rot="5400000">
            <a:off x="1083441" y="457532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1082437" y="56231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37" name="Elipse 36"/>
          <p:cNvSpPr/>
          <p:nvPr/>
        </p:nvSpPr>
        <p:spPr>
          <a:xfrm rot="5400000">
            <a:off x="1066509" y="55461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 recto 38"/>
          <p:cNvCxnSpPr/>
          <p:nvPr/>
        </p:nvCxnSpPr>
        <p:spPr>
          <a:xfrm>
            <a:off x="1167609" y="307548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H="1">
            <a:off x="1139839" y="468386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0" idx="7"/>
            <a:endCxn id="13" idx="4"/>
          </p:cNvCxnSpPr>
          <p:nvPr/>
        </p:nvCxnSpPr>
        <p:spPr>
          <a:xfrm>
            <a:off x="1249527" y="307548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07103" y="384888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rot="16200000">
            <a:off x="1266651" y="379243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rot="16200000">
            <a:off x="290171" y="301351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endCxn id="30" idx="6"/>
          </p:cNvCxnSpPr>
          <p:nvPr/>
        </p:nvCxnSpPr>
        <p:spPr>
          <a:xfrm flipV="1">
            <a:off x="1173823" y="472509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13" idx="5"/>
          </p:cNvCxnSpPr>
          <p:nvPr/>
        </p:nvCxnSpPr>
        <p:spPr>
          <a:xfrm>
            <a:off x="345121" y="384888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endCxn id="30" idx="2"/>
          </p:cNvCxnSpPr>
          <p:nvPr/>
        </p:nvCxnSpPr>
        <p:spPr>
          <a:xfrm flipH="1">
            <a:off x="2055094" y="383153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34" idx="0"/>
          </p:cNvCxnSpPr>
          <p:nvPr/>
        </p:nvCxnSpPr>
        <p:spPr>
          <a:xfrm flipV="1">
            <a:off x="1233204" y="464725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958900" y="609600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R</a:t>
            </a:r>
            <a:endParaRPr lang="es-ES" sz="3200" dirty="0"/>
          </a:p>
        </p:txBody>
      </p:sp>
      <p:sp>
        <p:nvSpPr>
          <p:cNvPr id="68" name="Elipse 67"/>
          <p:cNvSpPr/>
          <p:nvPr/>
        </p:nvSpPr>
        <p:spPr>
          <a:xfrm rot="5400000">
            <a:off x="3575068" y="2958063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Elipse 68"/>
          <p:cNvSpPr/>
          <p:nvPr/>
        </p:nvSpPr>
        <p:spPr>
          <a:xfrm rot="5400000">
            <a:off x="2642781" y="377456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Elipse 69"/>
          <p:cNvSpPr/>
          <p:nvPr/>
        </p:nvSpPr>
        <p:spPr>
          <a:xfrm rot="5400000">
            <a:off x="4469926" y="374243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/>
          <p:cNvSpPr txBox="1"/>
          <p:nvPr/>
        </p:nvSpPr>
        <p:spPr>
          <a:xfrm>
            <a:off x="3705820" y="262128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3133312" y="43939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447619" y="33009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74" name="Elipse 73"/>
          <p:cNvSpPr/>
          <p:nvPr/>
        </p:nvSpPr>
        <p:spPr>
          <a:xfrm rot="5400000">
            <a:off x="4435705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Elipse 74"/>
          <p:cNvSpPr/>
          <p:nvPr/>
        </p:nvSpPr>
        <p:spPr>
          <a:xfrm rot="5400000">
            <a:off x="3535934" y="458661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/>
          <p:cNvSpPr txBox="1"/>
          <p:nvPr/>
        </p:nvSpPr>
        <p:spPr>
          <a:xfrm>
            <a:off x="3534930" y="56344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77" name="Elipse 76"/>
          <p:cNvSpPr/>
          <p:nvPr/>
        </p:nvSpPr>
        <p:spPr>
          <a:xfrm rot="5400000">
            <a:off x="3519002" y="555745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8" name="Conector recto 77"/>
          <p:cNvCxnSpPr/>
          <p:nvPr/>
        </p:nvCxnSpPr>
        <p:spPr>
          <a:xfrm>
            <a:off x="3620102" y="3086772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 flipH="1">
            <a:off x="3592332" y="4695156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8" idx="7"/>
            <a:endCxn id="70" idx="4"/>
          </p:cNvCxnSpPr>
          <p:nvPr/>
        </p:nvCxnSpPr>
        <p:spPr>
          <a:xfrm>
            <a:off x="3702020" y="3086772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2759596" y="3860172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 rot="16200000">
            <a:off x="3719144" y="3803728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 rot="16200000">
            <a:off x="2742664" y="3024802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endCxn id="74" idx="6"/>
          </p:cNvCxnSpPr>
          <p:nvPr/>
        </p:nvCxnSpPr>
        <p:spPr>
          <a:xfrm flipV="1">
            <a:off x="3626316" y="4736380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endCxn id="70" idx="5"/>
          </p:cNvCxnSpPr>
          <p:nvPr/>
        </p:nvCxnSpPr>
        <p:spPr>
          <a:xfrm>
            <a:off x="2797614" y="3860172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>
            <a:endCxn id="74" idx="2"/>
          </p:cNvCxnSpPr>
          <p:nvPr/>
        </p:nvCxnSpPr>
        <p:spPr>
          <a:xfrm flipH="1">
            <a:off x="4507587" y="3842827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75" idx="0"/>
          </p:cNvCxnSpPr>
          <p:nvPr/>
        </p:nvCxnSpPr>
        <p:spPr>
          <a:xfrm flipV="1">
            <a:off x="3685697" y="4658541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3411393" y="6107291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</a:t>
            </a:r>
          </a:p>
        </p:txBody>
      </p:sp>
      <p:cxnSp>
        <p:nvCxnSpPr>
          <p:cNvPr id="111" name="Conector recto de flecha 110"/>
          <p:cNvCxnSpPr/>
          <p:nvPr/>
        </p:nvCxnSpPr>
        <p:spPr>
          <a:xfrm flipH="1">
            <a:off x="2707337" y="303032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/>
          <p:cNvCxnSpPr/>
          <p:nvPr/>
        </p:nvCxnSpPr>
        <p:spPr>
          <a:xfrm>
            <a:off x="3664064" y="3041618"/>
            <a:ext cx="876221" cy="79660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/>
          <p:cNvCxnSpPr/>
          <p:nvPr/>
        </p:nvCxnSpPr>
        <p:spPr>
          <a:xfrm>
            <a:off x="4522014" y="3871346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/>
          <p:cNvCxnSpPr/>
          <p:nvPr/>
        </p:nvCxnSpPr>
        <p:spPr>
          <a:xfrm>
            <a:off x="2786361" y="3899568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/>
          <p:cNvCxnSpPr/>
          <p:nvPr/>
        </p:nvCxnSpPr>
        <p:spPr>
          <a:xfrm>
            <a:off x="3587867" y="4785740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uadroTexto 125"/>
          <p:cNvSpPr txBox="1"/>
          <p:nvPr/>
        </p:nvSpPr>
        <p:spPr>
          <a:xfrm>
            <a:off x="4369636" y="46719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416912" y="32899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28" name="Elipse 127"/>
          <p:cNvSpPr/>
          <p:nvPr/>
        </p:nvSpPr>
        <p:spPr>
          <a:xfrm rot="5400000">
            <a:off x="5787674" y="295524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Elipse 128"/>
          <p:cNvSpPr/>
          <p:nvPr/>
        </p:nvSpPr>
        <p:spPr>
          <a:xfrm rot="5400000">
            <a:off x="4855387" y="37717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Elipse 129"/>
          <p:cNvSpPr/>
          <p:nvPr/>
        </p:nvSpPr>
        <p:spPr>
          <a:xfrm rot="5400000">
            <a:off x="6682532" y="373961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1" name="CuadroTexto 130"/>
          <p:cNvSpPr txBox="1"/>
          <p:nvPr/>
        </p:nvSpPr>
        <p:spPr>
          <a:xfrm>
            <a:off x="5918426" y="26184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32" name="CuadroTexto 131"/>
          <p:cNvSpPr txBox="1"/>
          <p:nvPr/>
        </p:nvSpPr>
        <p:spPr>
          <a:xfrm>
            <a:off x="5345918" y="43911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33" name="CuadroTexto 132"/>
          <p:cNvSpPr txBox="1"/>
          <p:nvPr/>
        </p:nvSpPr>
        <p:spPr>
          <a:xfrm>
            <a:off x="4660225" y="32981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34" name="Elipse 133"/>
          <p:cNvSpPr/>
          <p:nvPr/>
        </p:nvSpPr>
        <p:spPr>
          <a:xfrm rot="5400000">
            <a:off x="6648311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Elipse 134"/>
          <p:cNvSpPr/>
          <p:nvPr/>
        </p:nvSpPr>
        <p:spPr>
          <a:xfrm rot="5400000">
            <a:off x="5748540" y="45837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CuadroTexto 135"/>
          <p:cNvSpPr txBox="1"/>
          <p:nvPr/>
        </p:nvSpPr>
        <p:spPr>
          <a:xfrm>
            <a:off x="5747536" y="56316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37" name="Elipse 136"/>
          <p:cNvSpPr/>
          <p:nvPr/>
        </p:nvSpPr>
        <p:spPr>
          <a:xfrm rot="5400000">
            <a:off x="5731608" y="555463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8" name="Conector recto 137"/>
          <p:cNvCxnSpPr/>
          <p:nvPr/>
        </p:nvCxnSpPr>
        <p:spPr>
          <a:xfrm>
            <a:off x="5832708" y="308395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/>
          <p:nvPr/>
        </p:nvCxnSpPr>
        <p:spPr>
          <a:xfrm flipH="1">
            <a:off x="5804938" y="469233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>
            <a:stCxn id="128" idx="7"/>
            <a:endCxn id="130" idx="4"/>
          </p:cNvCxnSpPr>
          <p:nvPr/>
        </p:nvCxnSpPr>
        <p:spPr>
          <a:xfrm>
            <a:off x="5914626" y="3083951"/>
            <a:ext cx="761907" cy="733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/>
          <p:nvPr/>
        </p:nvCxnSpPr>
        <p:spPr>
          <a:xfrm>
            <a:off x="4972202" y="385735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/>
          <p:nvPr/>
        </p:nvCxnSpPr>
        <p:spPr>
          <a:xfrm rot="16200000">
            <a:off x="5931750" y="380090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/>
          <p:nvPr/>
        </p:nvCxnSpPr>
        <p:spPr>
          <a:xfrm rot="16200000">
            <a:off x="4955270" y="3021981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endCxn id="134" idx="6"/>
          </p:cNvCxnSpPr>
          <p:nvPr/>
        </p:nvCxnSpPr>
        <p:spPr>
          <a:xfrm flipV="1">
            <a:off x="5838922" y="473355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endCxn id="130" idx="5"/>
          </p:cNvCxnSpPr>
          <p:nvPr/>
        </p:nvCxnSpPr>
        <p:spPr>
          <a:xfrm>
            <a:off x="5010220" y="3857351"/>
            <a:ext cx="1689124" cy="10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>
            <a:endCxn id="134" idx="2"/>
          </p:cNvCxnSpPr>
          <p:nvPr/>
        </p:nvCxnSpPr>
        <p:spPr>
          <a:xfrm flipH="1">
            <a:off x="6720193" y="3840006"/>
            <a:ext cx="23630" cy="74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35" idx="0"/>
          </p:cNvCxnSpPr>
          <p:nvPr/>
        </p:nvCxnSpPr>
        <p:spPr>
          <a:xfrm flipV="1">
            <a:off x="5898303" y="4655720"/>
            <a:ext cx="769998" cy="5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CuadroTexto 147"/>
          <p:cNvSpPr txBox="1"/>
          <p:nvPr/>
        </p:nvSpPr>
        <p:spPr>
          <a:xfrm>
            <a:off x="5623999" y="6104470"/>
            <a:ext cx="5933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T´</a:t>
            </a:r>
            <a:endParaRPr lang="es-ES" sz="3200" dirty="0"/>
          </a:p>
        </p:txBody>
      </p:sp>
      <p:cxnSp>
        <p:nvCxnSpPr>
          <p:cNvPr id="149" name="Conector recto de flecha 148"/>
          <p:cNvCxnSpPr/>
          <p:nvPr/>
        </p:nvCxnSpPr>
        <p:spPr>
          <a:xfrm flipV="1">
            <a:off x="5837158" y="3831834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/>
          <p:cNvCxnSpPr/>
          <p:nvPr/>
        </p:nvCxnSpPr>
        <p:spPr>
          <a:xfrm flipV="1">
            <a:off x="5859738" y="3107826"/>
            <a:ext cx="0" cy="142184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/>
          <p:cNvCxnSpPr/>
          <p:nvPr/>
        </p:nvCxnSpPr>
        <p:spPr>
          <a:xfrm flipH="1" flipV="1">
            <a:off x="4928412" y="3840303"/>
            <a:ext cx="876221" cy="807893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/>
          <p:cNvCxnSpPr/>
          <p:nvPr/>
        </p:nvCxnSpPr>
        <p:spPr>
          <a:xfrm flipV="1">
            <a:off x="5814584" y="4726475"/>
            <a:ext cx="0" cy="801306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/>
          <p:cNvSpPr txBox="1"/>
          <p:nvPr/>
        </p:nvSpPr>
        <p:spPr>
          <a:xfrm>
            <a:off x="6582242" y="466916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55" name="CuadroTexto 154"/>
          <p:cNvSpPr txBox="1"/>
          <p:nvPr/>
        </p:nvSpPr>
        <p:spPr>
          <a:xfrm>
            <a:off x="6629518" y="328712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158" name="Conector recto de flecha 157"/>
          <p:cNvCxnSpPr/>
          <p:nvPr/>
        </p:nvCxnSpPr>
        <p:spPr>
          <a:xfrm flipV="1">
            <a:off x="5806115" y="4669399"/>
            <a:ext cx="941514" cy="955278"/>
          </a:xfrm>
          <a:prstGeom prst="straightConnector1">
            <a:avLst/>
          </a:prstGeom>
          <a:ln w="50800">
            <a:solidFill>
              <a:srgbClr val="295E1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 rot="5400000">
            <a:off x="7991811" y="294395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Elipse 160"/>
          <p:cNvSpPr/>
          <p:nvPr/>
        </p:nvSpPr>
        <p:spPr>
          <a:xfrm rot="5400000">
            <a:off x="7059524" y="376045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Elipse 161"/>
          <p:cNvSpPr/>
          <p:nvPr/>
        </p:nvSpPr>
        <p:spPr>
          <a:xfrm rot="5400000">
            <a:off x="8886669" y="372832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CuadroTexto 162"/>
          <p:cNvSpPr txBox="1"/>
          <p:nvPr/>
        </p:nvSpPr>
        <p:spPr>
          <a:xfrm>
            <a:off x="8122563" y="26071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164" name="CuadroTexto 163"/>
          <p:cNvSpPr txBox="1"/>
          <p:nvPr/>
        </p:nvSpPr>
        <p:spPr>
          <a:xfrm>
            <a:off x="7550055" y="43798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165" name="CuadroTexto 164"/>
          <p:cNvSpPr txBox="1"/>
          <p:nvPr/>
        </p:nvSpPr>
        <p:spPr>
          <a:xfrm>
            <a:off x="8847766" y="32617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sp>
        <p:nvSpPr>
          <p:cNvPr id="166" name="CuadroTexto 165"/>
          <p:cNvSpPr txBox="1"/>
          <p:nvPr/>
        </p:nvSpPr>
        <p:spPr>
          <a:xfrm>
            <a:off x="8800490" y="465787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167" name="CuadroTexto 166"/>
          <p:cNvSpPr txBox="1"/>
          <p:nvPr/>
        </p:nvSpPr>
        <p:spPr>
          <a:xfrm>
            <a:off x="6864362" y="3286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168" name="Elipse 167"/>
          <p:cNvSpPr/>
          <p:nvPr/>
        </p:nvSpPr>
        <p:spPr>
          <a:xfrm rot="5400000">
            <a:off x="8852448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Elipse 168"/>
          <p:cNvSpPr/>
          <p:nvPr/>
        </p:nvSpPr>
        <p:spPr>
          <a:xfrm rot="5400000">
            <a:off x="7952677" y="457250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CuadroTexto 169"/>
          <p:cNvSpPr txBox="1"/>
          <p:nvPr/>
        </p:nvSpPr>
        <p:spPr>
          <a:xfrm>
            <a:off x="7951673" y="562031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171" name="Elipse 170"/>
          <p:cNvSpPr/>
          <p:nvPr/>
        </p:nvSpPr>
        <p:spPr>
          <a:xfrm rot="5400000">
            <a:off x="7935745" y="5543344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2" name="Conector recto 171"/>
          <p:cNvCxnSpPr/>
          <p:nvPr/>
        </p:nvCxnSpPr>
        <p:spPr>
          <a:xfrm>
            <a:off x="8036845" y="3072661"/>
            <a:ext cx="452" cy="1470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/>
          <p:cNvCxnSpPr/>
          <p:nvPr/>
        </p:nvCxnSpPr>
        <p:spPr>
          <a:xfrm flipH="1">
            <a:off x="8009075" y="4681045"/>
            <a:ext cx="8514" cy="896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174"/>
          <p:cNvCxnSpPr/>
          <p:nvPr/>
        </p:nvCxnSpPr>
        <p:spPr>
          <a:xfrm>
            <a:off x="7176339" y="3846061"/>
            <a:ext cx="787235" cy="7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/>
          <p:cNvCxnSpPr/>
          <p:nvPr/>
        </p:nvCxnSpPr>
        <p:spPr>
          <a:xfrm rot="16200000">
            <a:off x="8135887" y="3789617"/>
            <a:ext cx="801346" cy="84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endCxn id="168" idx="6"/>
          </p:cNvCxnSpPr>
          <p:nvPr/>
        </p:nvCxnSpPr>
        <p:spPr>
          <a:xfrm flipV="1">
            <a:off x="8043059" y="4722269"/>
            <a:ext cx="881271" cy="829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46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 animBg="1"/>
      <p:bldP spid="75" grpId="0" animBg="1"/>
      <p:bldP spid="76" grpId="0"/>
      <p:bldP spid="77" grpId="0" animBg="1"/>
      <p:bldP spid="88" grpId="0"/>
      <p:bldP spid="126" grpId="0"/>
      <p:bldP spid="127" grpId="0"/>
      <p:bldP spid="128" grpId="0" animBg="1"/>
      <p:bldP spid="129" grpId="0" animBg="1"/>
      <p:bldP spid="130" grpId="0" animBg="1"/>
      <p:bldP spid="131" grpId="0"/>
      <p:bldP spid="132" grpId="0"/>
      <p:bldP spid="133" grpId="0"/>
      <p:bldP spid="134" grpId="0" animBg="1"/>
      <p:bldP spid="135" grpId="0" animBg="1"/>
      <p:bldP spid="136" grpId="0"/>
      <p:bldP spid="137" grpId="0" animBg="1"/>
      <p:bldP spid="148" grpId="0"/>
      <p:bldP spid="154" grpId="0"/>
      <p:bldP spid="155" grpId="0"/>
      <p:bldP spid="160" grpId="0" animBg="1"/>
      <p:bldP spid="161" grpId="0" animBg="1"/>
      <p:bldP spid="162" grpId="0" animBg="1"/>
      <p:bldP spid="163" grpId="0"/>
      <p:bldP spid="164" grpId="0"/>
      <p:bldP spid="165" grpId="0"/>
      <p:bldP spid="166" grpId="0"/>
      <p:bldP spid="167" grpId="0"/>
      <p:bldP spid="168" grpId="0" animBg="1"/>
      <p:bldP spid="169" grpId="0" animBg="1"/>
      <p:bldP spid="170" grpId="0"/>
      <p:bldP spid="17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4334" y="338668"/>
            <a:ext cx="74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ARBOLES DE EXPANSION MINIMA</a:t>
            </a:r>
            <a:endParaRPr lang="es-ES" sz="2400" b="1" dirty="0"/>
          </a:p>
        </p:txBody>
      </p:sp>
      <p:sp>
        <p:nvSpPr>
          <p:cNvPr id="3" name="Elipse 2"/>
          <p:cNvSpPr/>
          <p:nvPr/>
        </p:nvSpPr>
        <p:spPr>
          <a:xfrm rot="5400000">
            <a:off x="196927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994651" y="229370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424700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3247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46260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66026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150347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219824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448140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229652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204115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11903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111554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437395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111554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204115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433857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460835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234800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547184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547577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168693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157535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103965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437511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139769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28668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202986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276082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309666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44661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132714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212865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157550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88124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322084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519356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466863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406468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030340" y="1114778"/>
            <a:ext cx="322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Sea el grafo G=(V,E)</a:t>
            </a:r>
            <a:endParaRPr lang="es-ES" sz="28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6448777" y="1777440"/>
            <a:ext cx="2201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- Ponderado</a:t>
            </a:r>
          </a:p>
          <a:p>
            <a:r>
              <a:rPr lang="es-ES" sz="2800" dirty="0" smtClean="0"/>
              <a:t>- No dirigido</a:t>
            </a:r>
          </a:p>
          <a:p>
            <a:r>
              <a:rPr lang="es-ES" sz="2800" dirty="0" smtClean="0"/>
              <a:t>- Conexo</a:t>
            </a:r>
          </a:p>
          <a:p>
            <a:r>
              <a:rPr lang="es-ES" sz="2800" dirty="0" smtClean="0"/>
              <a:t>- Sin lazos</a:t>
            </a:r>
            <a:endParaRPr lang="es-ES" sz="2800" dirty="0"/>
          </a:p>
        </p:txBody>
      </p:sp>
      <p:sp>
        <p:nvSpPr>
          <p:cNvPr id="65" name="CuadroTexto 64"/>
          <p:cNvSpPr txBox="1"/>
          <p:nvPr/>
        </p:nvSpPr>
        <p:spPr>
          <a:xfrm>
            <a:off x="3150423" y="206465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98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PRIM</a:t>
            </a:r>
            <a:endParaRPr lang="es-ES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25780" y="77611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1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22959" y="2353725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2</a:t>
            </a:r>
            <a:endParaRPr lang="es-ES" sz="2400" dirty="0"/>
          </a:p>
        </p:txBody>
      </p:sp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7683"/>
              </p:ext>
            </p:extLst>
          </p:nvPr>
        </p:nvGraphicFramePr>
        <p:xfrm>
          <a:off x="528458" y="2829981"/>
          <a:ext cx="88773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Documento" r:id="rId3" imgW="8877300" imgH="1790700" progId="Word.Document.12">
                  <p:embed/>
                </p:oleObj>
              </mc:Choice>
              <mc:Fallback>
                <p:oleObj name="Documento" r:id="rId3" imgW="8877300" imgH="179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58" y="2829981"/>
                        <a:ext cx="8877300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750182"/>
              </p:ext>
            </p:extLst>
          </p:nvPr>
        </p:nvGraphicFramePr>
        <p:xfrm>
          <a:off x="500236" y="1188169"/>
          <a:ext cx="88773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Documento" r:id="rId5" imgW="8877300" imgH="1066800" progId="Word.Document.12">
                  <p:embed/>
                </p:oleObj>
              </mc:Choice>
              <mc:Fallback>
                <p:oleObj name="Documento" r:id="rId5" imgW="88773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236" y="1188169"/>
                        <a:ext cx="88773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7537"/>
              </p:ext>
            </p:extLst>
          </p:nvPr>
        </p:nvGraphicFramePr>
        <p:xfrm>
          <a:off x="389186" y="5296938"/>
          <a:ext cx="88773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Documento" r:id="rId7" imgW="8877300" imgH="1435100" progId="Word.Document.12">
                  <p:embed/>
                </p:oleObj>
              </mc:Choice>
              <mc:Fallback>
                <p:oleObj name="Documento" r:id="rId7" imgW="88773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186" y="5296938"/>
                        <a:ext cx="88773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220030" y="481753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PASO 3</a:t>
            </a:r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80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PRIM</a:t>
            </a:r>
            <a:endParaRPr lang="es-ES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43337"/>
              </p:ext>
            </p:extLst>
          </p:nvPr>
        </p:nvGraphicFramePr>
        <p:xfrm>
          <a:off x="133350" y="834716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34716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685485"/>
              </p:ext>
            </p:extLst>
          </p:nvPr>
        </p:nvGraphicFramePr>
        <p:xfrm>
          <a:off x="133350" y="1401108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" name="Documento" r:id="rId5" imgW="8877300" imgH="406400" progId="Word.Document.12">
                  <p:embed/>
                </p:oleObj>
              </mc:Choice>
              <mc:Fallback>
                <p:oleObj name="Documento" r:id="rId5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350" y="1401108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270599"/>
              </p:ext>
            </p:extLst>
          </p:nvPr>
        </p:nvGraphicFramePr>
        <p:xfrm>
          <a:off x="133350" y="205533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" name="Documento" r:id="rId7" imgW="8877300" imgH="774700" progId="Word.Document.12">
                  <p:embed/>
                </p:oleObj>
              </mc:Choice>
              <mc:Fallback>
                <p:oleObj name="Documento" r:id="rId7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350" y="205533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96767"/>
              </p:ext>
            </p:extLst>
          </p:nvPr>
        </p:nvGraphicFramePr>
        <p:xfrm>
          <a:off x="133350" y="3004663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" name="Documento" r:id="rId9" imgW="8877300" imgH="774700" progId="Word.Document.12">
                  <p:embed/>
                </p:oleObj>
              </mc:Choice>
              <mc:Fallback>
                <p:oleObj name="Documento" r:id="rId9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350" y="3004663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18549"/>
              </p:ext>
            </p:extLst>
          </p:nvPr>
        </p:nvGraphicFramePr>
        <p:xfrm>
          <a:off x="133350" y="405262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" name="Documento" r:id="rId11" imgW="8877300" imgH="774700" progId="Word.Document.12">
                  <p:embed/>
                </p:oleObj>
              </mc:Choice>
              <mc:Fallback>
                <p:oleObj name="Documento" r:id="rId11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350" y="405262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75711"/>
              </p:ext>
            </p:extLst>
          </p:nvPr>
        </p:nvGraphicFramePr>
        <p:xfrm>
          <a:off x="133350" y="503894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" name="Documento" r:id="rId13" imgW="8877300" imgH="774700" progId="Word.Document.12">
                  <p:embed/>
                </p:oleObj>
              </mc:Choice>
              <mc:Fallback>
                <p:oleObj name="Documento" r:id="rId1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3350" y="503894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1860"/>
              </p:ext>
            </p:extLst>
          </p:nvPr>
        </p:nvGraphicFramePr>
        <p:xfrm>
          <a:off x="133350" y="6025268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" name="Documento" r:id="rId15" imgW="8877300" imgH="774700" progId="Word.Document.12">
                  <p:embed/>
                </p:oleObj>
              </mc:Choice>
              <mc:Fallback>
                <p:oleObj name="Documento" r:id="rId15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3350" y="6025268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39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318358"/>
            <a:ext cx="143764" cy="155762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567758" y="2071745"/>
            <a:ext cx="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95980" y="101579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endCxn id="12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2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endCxn id="12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39" name="Conector recto 38"/>
          <p:cNvCxnSpPr>
            <a:endCxn id="12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5161"/>
              </p:ext>
            </p:extLst>
          </p:nvPr>
        </p:nvGraphicFramePr>
        <p:xfrm>
          <a:off x="133350" y="452517"/>
          <a:ext cx="8877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452517"/>
                        <a:ext cx="8877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CuadroTexto 45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03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969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graphicFrame>
        <p:nvGraphicFramePr>
          <p:cNvPr id="41" name="Objeto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57206"/>
              </p:ext>
            </p:extLst>
          </p:nvPr>
        </p:nvGraphicFramePr>
        <p:xfrm>
          <a:off x="133350" y="365472"/>
          <a:ext cx="8877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Documento" r:id="rId3" imgW="8877300" imgH="406400" progId="Word.Document.12">
                  <p:embed/>
                </p:oleObj>
              </mc:Choice>
              <mc:Fallback>
                <p:oleObj name="Documento" r:id="rId3" imgW="88773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365472"/>
                        <a:ext cx="8877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2" name="Marcador de pie de página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40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6325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9" name="Elipse 8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>
            <a:endCxn id="11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3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10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5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3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1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endCxn id="11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10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4" name="Conector recto 23"/>
          <p:cNvCxnSpPr>
            <a:endCxn id="11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10" idx="6"/>
            <a:endCxn id="9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endCxn id="9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69411"/>
              </p:ext>
            </p:extLst>
          </p:nvPr>
        </p:nvGraphicFramePr>
        <p:xfrm>
          <a:off x="133350" y="255296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55296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CuadroTexto 44"/>
          <p:cNvSpPr txBox="1"/>
          <p:nvPr/>
        </p:nvSpPr>
        <p:spPr>
          <a:xfrm>
            <a:off x="129829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67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297599"/>
              </p:ext>
            </p:extLst>
          </p:nvPr>
        </p:nvGraphicFramePr>
        <p:xfrm>
          <a:off x="133350" y="156664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56664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81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1E1C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3985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032775"/>
              </p:ext>
            </p:extLst>
          </p:nvPr>
        </p:nvGraphicFramePr>
        <p:xfrm>
          <a:off x="133350" y="205980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05980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40926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77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16450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03977"/>
              </p:ext>
            </p:extLst>
          </p:nvPr>
        </p:nvGraphicFramePr>
        <p:xfrm>
          <a:off x="133350" y="218309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2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218309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59421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73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77" y="1415956"/>
            <a:ext cx="5675525" cy="325789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11440" y="1341962"/>
            <a:ext cx="2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</a:t>
            </a:r>
            <a:r>
              <a:rPr lang="es-ES" dirty="0" smtClean="0"/>
              <a:t>adre de v</a:t>
            </a:r>
            <a:r>
              <a:rPr lang="es-ES" baseline="-25000" dirty="0" smtClean="0"/>
              <a:t>1</a:t>
            </a:r>
            <a:r>
              <a:rPr lang="es-ES" dirty="0" smtClean="0"/>
              <a:t>,</a:t>
            </a:r>
            <a:r>
              <a:rPr lang="es-ES" baseline="-25000" dirty="0" smtClean="0"/>
              <a:t> </a:t>
            </a:r>
            <a:r>
              <a:rPr lang="es-ES" dirty="0" smtClean="0"/>
              <a:t>v</a:t>
            </a:r>
            <a:r>
              <a:rPr lang="es-ES" baseline="-25000" dirty="0" smtClean="0"/>
              <a:t>2</a:t>
            </a:r>
            <a:r>
              <a:rPr lang="es-ES" dirty="0" smtClean="0"/>
              <a:t>, v</a:t>
            </a:r>
            <a:r>
              <a:rPr lang="es-ES" baseline="-25000" dirty="0" smtClean="0"/>
              <a:t>3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191180" y="2755802"/>
            <a:ext cx="14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</a:t>
            </a:r>
            <a:r>
              <a:rPr lang="es-ES" dirty="0" smtClean="0"/>
              <a:t>ijos de v</a:t>
            </a:r>
            <a:r>
              <a:rPr lang="es-ES" baseline="-25000" dirty="0" smtClean="0"/>
              <a:t>0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 rot="16200000">
            <a:off x="4060763" y="2240306"/>
            <a:ext cx="384526" cy="50077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977446" y="5008348"/>
            <a:ext cx="238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</a:t>
            </a:r>
            <a:r>
              <a:rPr lang="es-ES" dirty="0" smtClean="0"/>
              <a:t>ojas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212177" y="4277471"/>
            <a:ext cx="970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Nivel 2</a:t>
            </a:r>
            <a:endParaRPr lang="es-E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766742" y="5547506"/>
            <a:ext cx="5475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Ancestros		Nodos		Altura</a:t>
            </a:r>
          </a:p>
          <a:p>
            <a:endParaRPr lang="es-ES" dirty="0"/>
          </a:p>
          <a:p>
            <a:r>
              <a:rPr lang="es-ES" dirty="0" smtClean="0"/>
              <a:t>Descendiente		Raíz</a:t>
            </a:r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30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136431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229370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3446896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498323" y="54813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539194" y="5053070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233966" y="3430305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517127" y="5360691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332245" y="3567336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3076873" y="1514073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154754" y="1477461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151269" y="2443463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409679" y="2090183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151269" y="1508810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3076873" y="1514073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374290" y="3606964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644079" y="2122075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383729" y="3508186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507563" y="194830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511494" y="1499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722651" y="5159058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611076" y="3580068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2075370" y="2462478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410836" y="330542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3341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322408" y="302320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65589" y="40363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96540" y="486609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132383" y="307118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482337" y="124804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362866" y="14568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164372" y="217372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611222" y="246723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916962" y="339574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256567" y="395735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229286" y="32348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704358" y="237128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100406" y="405331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161483" y="211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3" name="Objeto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307188"/>
              </p:ext>
            </p:extLst>
          </p:nvPr>
        </p:nvGraphicFramePr>
        <p:xfrm>
          <a:off x="133350" y="144335"/>
          <a:ext cx="8877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Documento" r:id="rId3" imgW="8877300" imgH="774700" progId="Word.Document.12">
                  <p:embed/>
                </p:oleObj>
              </mc:Choice>
              <mc:Fallback>
                <p:oleObj name="Documento" r:id="rId3" imgW="88773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44335"/>
                        <a:ext cx="8877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1273639" y="207174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745300" y="954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58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3004991" y="83416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2030371" y="176355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282727" y="2916749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498323" y="49511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6" name="Elipse 5"/>
          <p:cNvSpPr/>
          <p:nvPr/>
        </p:nvSpPr>
        <p:spPr>
          <a:xfrm rot="5400000">
            <a:off x="2539194" y="4522923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 rot="5400000">
            <a:off x="3233966" y="2900158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 rot="5400000">
            <a:off x="5517127" y="4830544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/>
          <p:cNvCxnSpPr>
            <a:endCxn id="8" idx="4"/>
          </p:cNvCxnSpPr>
          <p:nvPr/>
        </p:nvCxnSpPr>
        <p:spPr>
          <a:xfrm>
            <a:off x="3332245" y="3037189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2" idx="6"/>
          </p:cNvCxnSpPr>
          <p:nvPr/>
        </p:nvCxnSpPr>
        <p:spPr>
          <a:xfrm>
            <a:off x="3076873" y="983926"/>
            <a:ext cx="2231364" cy="1961411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154754" y="94731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endCxn id="7" idx="3"/>
          </p:cNvCxnSpPr>
          <p:nvPr/>
        </p:nvCxnSpPr>
        <p:spPr>
          <a:xfrm>
            <a:off x="2151269" y="1913316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4" idx="1"/>
          </p:cNvCxnSpPr>
          <p:nvPr/>
        </p:nvCxnSpPr>
        <p:spPr>
          <a:xfrm flipV="1">
            <a:off x="5409679" y="1560036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2151269" y="978663"/>
            <a:ext cx="847723" cy="801348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endCxn id="2" idx="6"/>
          </p:cNvCxnSpPr>
          <p:nvPr/>
        </p:nvCxnSpPr>
        <p:spPr>
          <a:xfrm flipH="1" flipV="1">
            <a:off x="3076873" y="983926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8" idx="2"/>
          </p:cNvCxnSpPr>
          <p:nvPr/>
        </p:nvCxnSpPr>
        <p:spPr>
          <a:xfrm>
            <a:off x="5374290" y="3076817"/>
            <a:ext cx="214719" cy="175972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8" idx="1"/>
          </p:cNvCxnSpPr>
          <p:nvPr/>
        </p:nvCxnSpPr>
        <p:spPr>
          <a:xfrm flipH="1">
            <a:off x="5644079" y="1591928"/>
            <a:ext cx="955818" cy="3265669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stCxn id="7" idx="0"/>
          </p:cNvCxnSpPr>
          <p:nvPr/>
        </p:nvCxnSpPr>
        <p:spPr>
          <a:xfrm>
            <a:off x="3383729" y="2978039"/>
            <a:ext cx="1884767" cy="22266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 rot="5400000">
            <a:off x="6507563" y="1418162"/>
            <a:ext cx="143764" cy="155762"/>
          </a:xfrm>
          <a:prstGeom prst="ellipse">
            <a:avLst/>
          </a:prstGeom>
          <a:solidFill>
            <a:srgbClr val="1E1C11"/>
          </a:solidFill>
          <a:ln>
            <a:solidFill>
              <a:srgbClr val="295E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6511494" y="969065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1" name="Conector recto 20"/>
          <p:cNvCxnSpPr>
            <a:endCxn id="8" idx="5"/>
          </p:cNvCxnSpPr>
          <p:nvPr/>
        </p:nvCxnSpPr>
        <p:spPr>
          <a:xfrm>
            <a:off x="2722651" y="4628911"/>
            <a:ext cx="2811288" cy="330342"/>
          </a:xfrm>
          <a:prstGeom prst="line">
            <a:avLst/>
          </a:prstGeom>
          <a:ln w="762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7" idx="6"/>
            <a:endCxn id="6" idx="2"/>
          </p:cNvCxnSpPr>
          <p:nvPr/>
        </p:nvCxnSpPr>
        <p:spPr>
          <a:xfrm flipH="1">
            <a:off x="2611076" y="3049921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endCxn id="6" idx="3"/>
          </p:cNvCxnSpPr>
          <p:nvPr/>
        </p:nvCxnSpPr>
        <p:spPr>
          <a:xfrm>
            <a:off x="2075370" y="1932331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410836" y="27752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433415" y="491792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322408" y="249305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3065589" y="35062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796540" y="43359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132383" y="254103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482337" y="71789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2362866" y="9267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3164372" y="164357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611222" y="19370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1916962" y="286559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56567" y="342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6229286" y="2704730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5704358" y="184113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5100406" y="352316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4161483" y="158382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1310629" y="15415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745300" y="424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320572" y="5720651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  es un árbol de expansión mínimo de peso 17 para G</a:t>
            </a:r>
            <a:endParaRPr lang="es-ES" sz="2800" dirty="0"/>
          </a:p>
        </p:txBody>
      </p:sp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38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  <p:bldP spid="34" grpId="0"/>
      <p:bldP spid="35" grpId="0"/>
      <p:bldP spid="37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351315"/>
              </p:ext>
            </p:extLst>
          </p:nvPr>
        </p:nvGraphicFramePr>
        <p:xfrm>
          <a:off x="207330" y="1029055"/>
          <a:ext cx="8877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" name="Documento" r:id="rId3" imgW="8877300" imgH="977900" progId="Word.Document.12">
                  <p:embed/>
                </p:oleObj>
              </mc:Choice>
              <mc:Fallback>
                <p:oleObj name="Documento" r:id="rId3" imgW="8877300" imgH="97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30" y="1029055"/>
                        <a:ext cx="88773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410337"/>
              </p:ext>
            </p:extLst>
          </p:nvPr>
        </p:nvGraphicFramePr>
        <p:xfrm>
          <a:off x="195000" y="2420092"/>
          <a:ext cx="88773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" name="Documento" r:id="rId5" imgW="8877300" imgH="1968500" progId="Word.Document.12">
                  <p:embed/>
                </p:oleObj>
              </mc:Choice>
              <mc:Fallback>
                <p:oleObj name="Documento" r:id="rId5" imgW="8877300" imgH="196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000" y="2420092"/>
                        <a:ext cx="88773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030111" y="183448"/>
            <a:ext cx="386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ALGORITMO DE KRUSKAL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384339"/>
              </p:ext>
            </p:extLst>
          </p:nvPr>
        </p:nvGraphicFramePr>
        <p:xfrm>
          <a:off x="133350" y="4656464"/>
          <a:ext cx="88773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5" name="Documento" r:id="rId7" imgW="8877300" imgH="1638300" progId="Word.Document.12">
                  <p:embed/>
                </p:oleObj>
              </mc:Choice>
              <mc:Fallback>
                <p:oleObj name="Documento" r:id="rId7" imgW="88773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350" y="4656464"/>
                        <a:ext cx="88773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4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250990" y="4223414"/>
            <a:ext cx="214719" cy="1759726"/>
          </a:xfrm>
          <a:prstGeom prst="line">
            <a:avLst/>
          </a:prstGeom>
          <a:ln w="76200" cmpd="sng">
            <a:solidFill>
              <a:srgbClr val="6325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51111"/>
              </p:ext>
            </p:extLst>
          </p:nvPr>
        </p:nvGraphicFramePr>
        <p:xfrm>
          <a:off x="133350" y="349433"/>
          <a:ext cx="8877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Documento" r:id="rId3" imgW="8877300" imgH="660400" progId="Word.Document.12">
                  <p:embed/>
                </p:oleObj>
              </mc:Choice>
              <mc:Fallback>
                <p:oleObj name="Documento" r:id="rId3" imgW="8877300" imgH="66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349433"/>
                        <a:ext cx="88773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36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>
            <a:off x="2487776" y="4134873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97785" y="574397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53381"/>
              </p:ext>
            </p:extLst>
          </p:nvPr>
        </p:nvGraphicFramePr>
        <p:xfrm>
          <a:off x="133350" y="135802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35802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33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1811"/>
              </p:ext>
            </p:extLst>
          </p:nvPr>
        </p:nvGraphicFramePr>
        <p:xfrm>
          <a:off x="133350" y="185118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85118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35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60758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03265"/>
              </p:ext>
            </p:extLst>
          </p:nvPr>
        </p:nvGraphicFramePr>
        <p:xfrm>
          <a:off x="133350" y="81663"/>
          <a:ext cx="88773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Documento" r:id="rId3" imgW="8877300" imgH="1689100" progId="Word.Document.12">
                  <p:embed/>
                </p:oleObj>
              </mc:Choice>
              <mc:Fallback>
                <p:oleObj name="Documento" r:id="rId3" imgW="8877300" imgH="168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1663"/>
                        <a:ext cx="8877300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22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5400000">
            <a:off x="2881691" y="19561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59427" y="4038688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544899" y="266353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484298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110666" y="4022097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53573" y="2105865"/>
            <a:ext cx="2231364" cy="196141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31454" y="2069253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2027969" y="3035255"/>
            <a:ext cx="1099509" cy="1013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86379" y="2681975"/>
            <a:ext cx="1116142" cy="13837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53573" y="2105865"/>
            <a:ext cx="247476" cy="1908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endCxn id="10" idx="1"/>
          </p:cNvCxnSpPr>
          <p:nvPr/>
        </p:nvCxnSpPr>
        <p:spPr>
          <a:xfrm flipH="1">
            <a:off x="5520779" y="2713867"/>
            <a:ext cx="955818" cy="3265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60429" y="4099978"/>
            <a:ext cx="1884767" cy="2226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84263" y="2540101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71860"/>
            <a:ext cx="694772" cy="1479001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310115" y="573164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160493"/>
              </p:ext>
            </p:extLst>
          </p:nvPr>
        </p:nvGraphicFramePr>
        <p:xfrm>
          <a:off x="133350" y="172789"/>
          <a:ext cx="8877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Documento" r:id="rId3" imgW="8877300" imgH="1358900" progId="Word.Document.12">
                  <p:embed/>
                </p:oleObj>
              </mc:Choice>
              <mc:Fallback>
                <p:oleObj name="Documento" r:id="rId3" imgW="8877300" imgH="135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172789"/>
                        <a:ext cx="8877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04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to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029950"/>
              </p:ext>
            </p:extLst>
          </p:nvPr>
        </p:nvGraphicFramePr>
        <p:xfrm>
          <a:off x="133350" y="89169"/>
          <a:ext cx="88773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Documento" r:id="rId3" imgW="8877300" imgH="2019300" progId="Word.Document.12">
                  <p:embed/>
                </p:oleObj>
              </mc:Choice>
              <mc:Fallback>
                <p:oleObj name="Documento" r:id="rId3" imgW="8877300" imgH="201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89169"/>
                        <a:ext cx="8877300" cy="201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lipse 1"/>
          <p:cNvSpPr/>
          <p:nvPr/>
        </p:nvSpPr>
        <p:spPr>
          <a:xfrm rot="5400000">
            <a:off x="2857175" y="195610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/>
          <p:cNvSpPr/>
          <p:nvPr/>
        </p:nvSpPr>
        <p:spPr>
          <a:xfrm rot="5400000">
            <a:off x="1907071" y="288549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 rot="5400000">
            <a:off x="5134911" y="403868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338990" y="266353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375023" y="60731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72680" y="153361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8" name="Elipse 7"/>
          <p:cNvSpPr/>
          <p:nvPr/>
        </p:nvSpPr>
        <p:spPr>
          <a:xfrm rot="5400000">
            <a:off x="2415894" y="564486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 rot="5400000">
            <a:off x="3086150" y="402209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 rot="5400000">
            <a:off x="5393827" y="595248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/>
          <p:cNvCxnSpPr>
            <a:endCxn id="10" idx="4"/>
          </p:cNvCxnSpPr>
          <p:nvPr/>
        </p:nvCxnSpPr>
        <p:spPr>
          <a:xfrm>
            <a:off x="3208945" y="415912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2" idx="6"/>
          </p:cNvCxnSpPr>
          <p:nvPr/>
        </p:nvCxnSpPr>
        <p:spPr>
          <a:xfrm>
            <a:off x="2916584" y="209339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19124" y="205692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endCxn id="9" idx="3"/>
          </p:cNvCxnSpPr>
          <p:nvPr/>
        </p:nvCxnSpPr>
        <p:spPr>
          <a:xfrm>
            <a:off x="1990979" y="303525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4" idx="1"/>
          </p:cNvCxnSpPr>
          <p:nvPr/>
        </p:nvCxnSpPr>
        <p:spPr>
          <a:xfrm flipV="1">
            <a:off x="5249390" y="268198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2027969" y="210060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endCxn id="2" idx="6"/>
          </p:cNvCxnSpPr>
          <p:nvPr/>
        </p:nvCxnSpPr>
        <p:spPr>
          <a:xfrm flipH="1" flipV="1">
            <a:off x="2916584" y="209339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10" idx="2"/>
          </p:cNvCxnSpPr>
          <p:nvPr/>
        </p:nvCxnSpPr>
        <p:spPr>
          <a:xfrm>
            <a:off x="5250990" y="419875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1" idx="7"/>
            <a:endCxn id="10" idx="1"/>
          </p:cNvCxnSpPr>
          <p:nvPr/>
        </p:nvCxnSpPr>
        <p:spPr>
          <a:xfrm flipH="1">
            <a:off x="5520779" y="265999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0"/>
          </p:cNvCxnSpPr>
          <p:nvPr/>
        </p:nvCxnSpPr>
        <p:spPr>
          <a:xfrm>
            <a:off x="3223440" y="409997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 rot="5400000">
            <a:off x="6359747" y="254010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6388194" y="209100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23" name="Conector recto 22"/>
          <p:cNvCxnSpPr>
            <a:endCxn id="10" idx="5"/>
          </p:cNvCxnSpPr>
          <p:nvPr/>
        </p:nvCxnSpPr>
        <p:spPr>
          <a:xfrm>
            <a:off x="2599351" y="575085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9" idx="6"/>
            <a:endCxn id="8" idx="2"/>
          </p:cNvCxnSpPr>
          <p:nvPr/>
        </p:nvCxnSpPr>
        <p:spPr>
          <a:xfrm flipH="1">
            <a:off x="2487776" y="415938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endCxn id="8" idx="3"/>
          </p:cNvCxnSpPr>
          <p:nvPr/>
        </p:nvCxnSpPr>
        <p:spPr>
          <a:xfrm>
            <a:off x="1952070" y="305427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287536" y="389721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73125" y="592890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199108" y="361499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942289" y="462816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673240" y="54578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4009083" y="36629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359037" y="183983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239566" y="20486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1072" y="276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487922" y="305902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793662" y="39875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133267" y="454915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105986" y="382666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581058" y="296307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77106" y="464510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062843" y="26564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43" name="Marcador de pie de página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25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/>
          <p:cNvSpPr/>
          <p:nvPr/>
        </p:nvSpPr>
        <p:spPr>
          <a:xfrm rot="5400000">
            <a:off x="2857175" y="1462942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 rot="5400000">
            <a:off x="1907071" y="239233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 rot="5400000">
            <a:off x="5134911" y="3545528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1338990" y="2170377"/>
            <a:ext cx="50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5375023" y="55799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g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2572680" y="104045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b</a:t>
            </a:r>
          </a:p>
        </p:txBody>
      </p:sp>
      <p:sp>
        <p:nvSpPr>
          <p:cNvPr id="48" name="Elipse 47"/>
          <p:cNvSpPr/>
          <p:nvPr/>
        </p:nvSpPr>
        <p:spPr>
          <a:xfrm rot="5400000">
            <a:off x="2415894" y="5151702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 rot="5400000">
            <a:off x="3086150" y="3528937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 rot="5400000">
            <a:off x="5393827" y="5459323"/>
            <a:ext cx="143764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1" name="Conector recto 50"/>
          <p:cNvCxnSpPr>
            <a:endCxn id="50" idx="4"/>
          </p:cNvCxnSpPr>
          <p:nvPr/>
        </p:nvCxnSpPr>
        <p:spPr>
          <a:xfrm>
            <a:off x="3208945" y="3665968"/>
            <a:ext cx="2178883" cy="1871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42" idx="6"/>
          </p:cNvCxnSpPr>
          <p:nvPr/>
        </p:nvCxnSpPr>
        <p:spPr>
          <a:xfrm>
            <a:off x="2916584" y="1600232"/>
            <a:ext cx="2231363" cy="197388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3019124" y="1563764"/>
            <a:ext cx="3349750" cy="53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endCxn id="49" idx="3"/>
          </p:cNvCxnSpPr>
          <p:nvPr/>
        </p:nvCxnSpPr>
        <p:spPr>
          <a:xfrm>
            <a:off x="1990979" y="2542095"/>
            <a:ext cx="1099510" cy="1022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44" idx="1"/>
          </p:cNvCxnSpPr>
          <p:nvPr/>
        </p:nvCxnSpPr>
        <p:spPr>
          <a:xfrm flipV="1">
            <a:off x="5249390" y="2188822"/>
            <a:ext cx="1116141" cy="139257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2027969" y="1607442"/>
            <a:ext cx="847723" cy="801348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endCxn id="42" idx="6"/>
          </p:cNvCxnSpPr>
          <p:nvPr/>
        </p:nvCxnSpPr>
        <p:spPr>
          <a:xfrm flipH="1" flipV="1">
            <a:off x="2916584" y="1600232"/>
            <a:ext cx="247486" cy="1920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endCxn id="50" idx="2"/>
          </p:cNvCxnSpPr>
          <p:nvPr/>
        </p:nvCxnSpPr>
        <p:spPr>
          <a:xfrm>
            <a:off x="5250990" y="3705596"/>
            <a:ext cx="214719" cy="1759726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>
            <a:stCxn id="61" idx="7"/>
            <a:endCxn id="50" idx="1"/>
          </p:cNvCxnSpPr>
          <p:nvPr/>
        </p:nvCxnSpPr>
        <p:spPr>
          <a:xfrm flipH="1">
            <a:off x="5520779" y="2166831"/>
            <a:ext cx="953447" cy="3319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9" idx="0"/>
          </p:cNvCxnSpPr>
          <p:nvPr/>
        </p:nvCxnSpPr>
        <p:spPr>
          <a:xfrm>
            <a:off x="3223440" y="3606819"/>
            <a:ext cx="1884766" cy="2226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Elipse 60"/>
          <p:cNvSpPr/>
          <p:nvPr/>
        </p:nvSpPr>
        <p:spPr>
          <a:xfrm rot="5400000">
            <a:off x="6359747" y="2046941"/>
            <a:ext cx="118817" cy="155762"/>
          </a:xfrm>
          <a:prstGeom prst="ellipse">
            <a:avLst/>
          </a:prstGeom>
          <a:solidFill>
            <a:srgbClr val="63252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/>
          <p:cNvSpPr txBox="1"/>
          <p:nvPr/>
        </p:nvSpPr>
        <p:spPr>
          <a:xfrm>
            <a:off x="6388194" y="1597844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c</a:t>
            </a:r>
          </a:p>
        </p:txBody>
      </p:sp>
      <p:cxnSp>
        <p:nvCxnSpPr>
          <p:cNvPr id="63" name="Conector recto 62"/>
          <p:cNvCxnSpPr>
            <a:endCxn id="50" idx="5"/>
          </p:cNvCxnSpPr>
          <p:nvPr/>
        </p:nvCxnSpPr>
        <p:spPr>
          <a:xfrm>
            <a:off x="2599351" y="5257690"/>
            <a:ext cx="2811288" cy="33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>
            <a:stCxn id="49" idx="6"/>
            <a:endCxn id="48" idx="2"/>
          </p:cNvCxnSpPr>
          <p:nvPr/>
        </p:nvCxnSpPr>
        <p:spPr>
          <a:xfrm flipH="1">
            <a:off x="2487776" y="3666227"/>
            <a:ext cx="657783" cy="1491474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endCxn id="48" idx="3"/>
          </p:cNvCxnSpPr>
          <p:nvPr/>
        </p:nvCxnSpPr>
        <p:spPr>
          <a:xfrm>
            <a:off x="1952070" y="2561110"/>
            <a:ext cx="480636" cy="261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5287536" y="340405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e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2273125" y="5435746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f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3199108" y="312183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d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2942289" y="413500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3673240" y="496473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4009083" y="316981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2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359037" y="1346673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2239566" y="15555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041072" y="227235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5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2487922" y="256586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6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1793662" y="3494372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7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4133267" y="4055991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6105986" y="3333509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5581058" y="246991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3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4977106" y="415194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1</a:t>
            </a:r>
          </a:p>
        </p:txBody>
      </p:sp>
      <p:sp>
        <p:nvSpPr>
          <p:cNvPr id="81" name="CuadroTexto 80"/>
          <p:cNvSpPr txBox="1"/>
          <p:nvPr/>
        </p:nvSpPr>
        <p:spPr>
          <a:xfrm>
            <a:off x="4062843" y="2163287"/>
            <a:ext cx="61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/>
              <a:t>4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320572" y="6078192"/>
            <a:ext cx="818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  es un árbol de expansión mínimo de peso 17 para G</a:t>
            </a:r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0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39780" y="690423"/>
            <a:ext cx="702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Determine en cada caso si R definida en A es un árbol.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50747" y="1606725"/>
            <a:ext cx="5868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 = { t, u, v, w, x, y, z }</a:t>
            </a:r>
          </a:p>
          <a:p>
            <a:endParaRPr lang="es-ES" sz="2400" dirty="0"/>
          </a:p>
          <a:p>
            <a:r>
              <a:rPr lang="es-ES" sz="2400" dirty="0" smtClean="0"/>
              <a:t>R={ (</a:t>
            </a:r>
            <a:r>
              <a:rPr lang="es-ES" sz="2400" dirty="0" err="1" smtClean="0"/>
              <a:t>t,u</a:t>
            </a:r>
            <a:r>
              <a:rPr lang="es-ES" sz="2400" dirty="0" smtClean="0"/>
              <a:t>); (</a:t>
            </a:r>
            <a:r>
              <a:rPr lang="es-ES" sz="2400" dirty="0" err="1" smtClean="0"/>
              <a:t>u,w</a:t>
            </a:r>
            <a:r>
              <a:rPr lang="es-ES" sz="2400" dirty="0" smtClean="0"/>
              <a:t>); (</a:t>
            </a:r>
            <a:r>
              <a:rPr lang="es-ES" sz="2400" dirty="0" err="1" smtClean="0"/>
              <a:t>u,x</a:t>
            </a:r>
            <a:r>
              <a:rPr lang="es-ES" sz="2400" dirty="0" smtClean="0"/>
              <a:t>); (</a:t>
            </a:r>
            <a:r>
              <a:rPr lang="es-ES" sz="2400" dirty="0" err="1" smtClean="0"/>
              <a:t>u,v</a:t>
            </a:r>
            <a:r>
              <a:rPr lang="es-ES" sz="2400" dirty="0" smtClean="0"/>
              <a:t>); (</a:t>
            </a:r>
            <a:r>
              <a:rPr lang="es-ES" sz="2400" dirty="0" err="1" smtClean="0"/>
              <a:t>v,z</a:t>
            </a:r>
            <a:r>
              <a:rPr lang="es-ES" sz="2400" dirty="0" smtClean="0"/>
              <a:t>); (</a:t>
            </a:r>
            <a:r>
              <a:rPr lang="es-ES" sz="2400" dirty="0" err="1" smtClean="0"/>
              <a:t>v,y</a:t>
            </a:r>
            <a:r>
              <a:rPr lang="es-ES" sz="2400" dirty="0" smtClean="0"/>
              <a:t>) }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55187" y="3275592"/>
            <a:ext cx="5868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 = { a, b, c, d, e, f }</a:t>
            </a:r>
          </a:p>
          <a:p>
            <a:endParaRPr lang="es-ES" sz="2400" dirty="0"/>
          </a:p>
          <a:p>
            <a:r>
              <a:rPr lang="es-ES" sz="2400" dirty="0" smtClean="0"/>
              <a:t>R = { (</a:t>
            </a:r>
            <a:r>
              <a:rPr lang="es-ES" sz="2400" dirty="0" err="1"/>
              <a:t>a</a:t>
            </a:r>
            <a:r>
              <a:rPr lang="es-ES" sz="2400" dirty="0" err="1" smtClean="0"/>
              <a:t>,</a:t>
            </a:r>
            <a:r>
              <a:rPr lang="es-ES" sz="2400" dirty="0" err="1"/>
              <a:t>b</a:t>
            </a:r>
            <a:r>
              <a:rPr lang="es-ES" sz="2400" dirty="0" smtClean="0"/>
              <a:t>); (</a:t>
            </a:r>
            <a:r>
              <a:rPr lang="es-ES" sz="2400" dirty="0" err="1"/>
              <a:t>c</a:t>
            </a:r>
            <a:r>
              <a:rPr lang="es-ES" sz="2400" dirty="0" err="1" smtClean="0"/>
              <a:t>,</a:t>
            </a:r>
            <a:r>
              <a:rPr lang="es-ES" sz="2400" dirty="0" err="1"/>
              <a:t>e</a:t>
            </a:r>
            <a:r>
              <a:rPr lang="es-ES" sz="2400" dirty="0" smtClean="0"/>
              <a:t>); (</a:t>
            </a:r>
            <a:r>
              <a:rPr lang="es-ES" sz="2400" dirty="0" err="1"/>
              <a:t>f</a:t>
            </a:r>
            <a:r>
              <a:rPr lang="es-ES" sz="2400" dirty="0" err="1" smtClean="0"/>
              <a:t>,</a:t>
            </a:r>
            <a:r>
              <a:rPr lang="es-ES" sz="2400" dirty="0" err="1"/>
              <a:t>a</a:t>
            </a:r>
            <a:r>
              <a:rPr lang="es-ES" sz="2400" dirty="0" smtClean="0"/>
              <a:t>); (</a:t>
            </a:r>
            <a:r>
              <a:rPr lang="es-ES" sz="2400" dirty="0" err="1"/>
              <a:t>f</a:t>
            </a:r>
            <a:r>
              <a:rPr lang="es-ES" sz="2400" dirty="0" err="1" smtClean="0"/>
              <a:t>,</a:t>
            </a:r>
            <a:r>
              <a:rPr lang="es-ES" sz="2400" dirty="0" err="1"/>
              <a:t>c</a:t>
            </a:r>
            <a:r>
              <a:rPr lang="es-ES" sz="2400" dirty="0" smtClean="0"/>
              <a:t>); (</a:t>
            </a:r>
            <a:r>
              <a:rPr lang="es-ES" sz="2400" dirty="0" err="1"/>
              <a:t>f</a:t>
            </a:r>
            <a:r>
              <a:rPr lang="es-ES" sz="2400" dirty="0" err="1" smtClean="0"/>
              <a:t>,</a:t>
            </a:r>
            <a:r>
              <a:rPr lang="es-ES" sz="2400" dirty="0" err="1"/>
              <a:t>d</a:t>
            </a:r>
            <a:r>
              <a:rPr lang="es-ES" sz="2400" dirty="0" smtClean="0"/>
              <a:t>) }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29666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ángulo 1"/>
          <p:cNvSpPr/>
          <p:nvPr/>
        </p:nvSpPr>
        <p:spPr>
          <a:xfrm>
            <a:off x="1627518" y="1664414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3" name="Rectángulo 2"/>
          <p:cNvSpPr/>
          <p:nvPr/>
        </p:nvSpPr>
        <p:spPr>
          <a:xfrm>
            <a:off x="4591158" y="1668866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/>
          <p:cNvCxnSpPr/>
          <p:nvPr/>
        </p:nvCxnSpPr>
        <p:spPr>
          <a:xfrm>
            <a:off x="1627518" y="1664414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566498" y="1656537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ángulo 7"/>
          <p:cNvSpPr/>
          <p:nvPr/>
        </p:nvSpPr>
        <p:spPr>
          <a:xfrm>
            <a:off x="1631958" y="3074372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 useBgFill="1">
        <p:nvSpPr>
          <p:cNvPr id="9" name="Rectángulo 8"/>
          <p:cNvSpPr/>
          <p:nvPr/>
        </p:nvSpPr>
        <p:spPr>
          <a:xfrm>
            <a:off x="4595598" y="3078824"/>
            <a:ext cx="2959123" cy="1405504"/>
          </a:xfrm>
          <a:prstGeom prst="rect">
            <a:avLst/>
          </a:prstGeom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/>
          <p:cNvCxnSpPr/>
          <p:nvPr/>
        </p:nvCxnSpPr>
        <p:spPr>
          <a:xfrm>
            <a:off x="4570938" y="3066495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644288" y="3086701"/>
            <a:ext cx="2959123" cy="1405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909808" y="109728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947428" y="1163377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</a:t>
            </a:r>
            <a:endParaRPr lang="es-ES" sz="28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914248" y="254422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</a:t>
            </a:r>
            <a:endParaRPr lang="es-ES" sz="28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951868" y="261032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2</a:t>
            </a:r>
            <a:endParaRPr lang="es-ES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18688" y="4410356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956308" y="447645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274358" y="2026407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278798" y="348568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237998" y="2030859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242438" y="349013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1</a:t>
            </a:r>
            <a:endParaRPr lang="es-ES" sz="28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7534548" y="203531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538988" y="349458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025218" y="185380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</a:t>
            </a:r>
            <a:endParaRPr lang="es-ES" sz="28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6062838" y="1919898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103638" y="331307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5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141258" y="337917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4</a:t>
            </a:r>
            <a:endParaRPr lang="es-ES" sz="28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426758" y="113084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</a:t>
            </a:r>
            <a:endParaRPr lang="es-ES" sz="2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295568" y="2565458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d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47968" y="441926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g</a:t>
            </a:r>
            <a:endParaRPr lang="es-ES" sz="28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427388" y="1135294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567458" y="2569910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</a:t>
            </a:r>
            <a:endParaRPr lang="es-ES" sz="28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4448598" y="4423712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h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7465008" y="1152075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</a:t>
            </a:r>
            <a:endParaRPr lang="es-ES" sz="28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605078" y="2586691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7486218" y="4440493"/>
            <a:ext cx="61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i</a:t>
            </a:r>
            <a:endParaRPr lang="es-ES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94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94990" y="200387"/>
            <a:ext cx="65292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TEROREMA 1:  Sea  (T,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)  un árbol con raíz. Entonces</a:t>
            </a:r>
          </a:p>
          <a:p>
            <a:endParaRPr lang="es-ES" sz="2400" dirty="0"/>
          </a:p>
          <a:p>
            <a:pPr marL="342900" indent="-342900">
              <a:buAutoNum type="alphaLcParenBoth"/>
            </a:pPr>
            <a:r>
              <a:rPr lang="es-ES" sz="2400" dirty="0" smtClean="0"/>
              <a:t> No existen ciclos en T.</a:t>
            </a:r>
          </a:p>
          <a:p>
            <a:r>
              <a:rPr lang="es-ES" sz="2400" dirty="0" smtClean="0"/>
              <a:t>(b)</a:t>
            </a:r>
            <a:r>
              <a:rPr lang="es-ES" sz="2400" i="1" dirty="0" smtClean="0"/>
              <a:t>   v</a:t>
            </a:r>
            <a:r>
              <a:rPr lang="es-ES" sz="2400" i="1" baseline="-25000" dirty="0" smtClean="0"/>
              <a:t>0 </a:t>
            </a:r>
            <a:r>
              <a:rPr lang="es-ES" sz="2400" i="1" dirty="0" smtClean="0"/>
              <a:t> </a:t>
            </a:r>
            <a:r>
              <a:rPr lang="es-ES" sz="2400" dirty="0" smtClean="0"/>
              <a:t>es la única raíz en T.</a:t>
            </a:r>
          </a:p>
          <a:p>
            <a:r>
              <a:rPr lang="es-ES" sz="2400" dirty="0" smtClean="0"/>
              <a:t>(c)   Cada vértice en T distinto de 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tiene grado interno 1, y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i="1" dirty="0" smtClean="0"/>
              <a:t> </a:t>
            </a:r>
            <a:r>
              <a:rPr lang="es-ES" sz="2400" dirty="0" smtClean="0"/>
              <a:t>tiene grado interno 0  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05" y="2971451"/>
            <a:ext cx="5675525" cy="3257899"/>
          </a:xfrm>
          <a:prstGeom prst="rect">
            <a:avLst/>
          </a:prstGeom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0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08680" y="249703"/>
            <a:ext cx="652928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smtClean="0"/>
              <a:t>DEMOSTRACION</a:t>
            </a:r>
            <a:r>
              <a:rPr lang="es-ES" sz="2400" dirty="0" smtClean="0"/>
              <a:t>: TEROREMA 1:  Sea  (T,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)  un árbol con raíz. Entonces:</a:t>
            </a:r>
            <a:endParaRPr lang="es-ES" sz="2400" dirty="0"/>
          </a:p>
          <a:p>
            <a:pPr marL="342900" indent="-342900">
              <a:buAutoNum type="alphaLcParenBoth"/>
            </a:pPr>
            <a:r>
              <a:rPr lang="es-ES" sz="2400" dirty="0" smtClean="0"/>
              <a:t> No existen ciclos en T.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54826" y="1676742"/>
            <a:ext cx="829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Suponga que existe un ciclo </a:t>
            </a:r>
            <a:r>
              <a:rPr lang="es-ES" sz="2400" i="1" dirty="0" smtClean="0"/>
              <a:t>q</a:t>
            </a:r>
            <a:r>
              <a:rPr lang="es-ES" sz="2400" dirty="0" smtClean="0"/>
              <a:t> en T que comienza y termina en </a:t>
            </a:r>
            <a:r>
              <a:rPr lang="es-ES" sz="2400" i="1" dirty="0" smtClean="0"/>
              <a:t>v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46936" y="2199012"/>
            <a:ext cx="829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Sabemos por definición que:</a:t>
            </a:r>
            <a:endParaRPr lang="es-ES" sz="24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137694"/>
              </p:ext>
            </p:extLst>
          </p:nvPr>
        </p:nvGraphicFramePr>
        <p:xfrm>
          <a:off x="4323177" y="224936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8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3177" y="224936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4093455" y="2749364"/>
            <a:ext cx="507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Debe existir una trayectoria </a:t>
            </a:r>
            <a:r>
              <a:rPr lang="es-ES" sz="2400" i="1" dirty="0" smtClean="0"/>
              <a:t>p</a:t>
            </a:r>
            <a:r>
              <a:rPr lang="es-ES" sz="2400" dirty="0" smtClean="0"/>
              <a:t> de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 a </a:t>
            </a:r>
            <a:r>
              <a:rPr lang="es-ES" sz="2400" i="1" dirty="0" smtClean="0"/>
              <a:t>v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94990" y="3637052"/>
            <a:ext cx="618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Entonces:</a:t>
            </a:r>
            <a:endParaRPr lang="es-ES" sz="24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28853"/>
              </p:ext>
            </p:extLst>
          </p:nvPr>
        </p:nvGraphicFramePr>
        <p:xfrm>
          <a:off x="1245201" y="4226458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name="Documento" r:id="rId5" imgW="8877300" imgH="355600" progId="Word.Document.12">
                  <p:embed/>
                </p:oleObj>
              </mc:Choice>
              <mc:Fallback>
                <p:oleObj name="Documento" r:id="rId5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5201" y="4226458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2445722" y="4226458"/>
            <a:ext cx="58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es una trayectoria de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 a </a:t>
            </a:r>
            <a:r>
              <a:rPr lang="es-ES" sz="2400" i="1" dirty="0" smtClean="0"/>
              <a:t>v  </a:t>
            </a:r>
            <a:r>
              <a:rPr lang="es-ES" sz="2400" dirty="0" smtClean="0"/>
              <a:t>diferente de</a:t>
            </a:r>
            <a:r>
              <a:rPr lang="es-ES" sz="2400" i="1" dirty="0" smtClean="0"/>
              <a:t> p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687871" y="4894609"/>
            <a:ext cx="525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 que contradice la definición de árbol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146561" y="5634348"/>
            <a:ext cx="70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tanto, NO existen ciclos en T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0367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62080" y="299019"/>
            <a:ext cx="6529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TEROREMA 1:  Sea  (T,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)  un árbol con raíz. </a:t>
            </a:r>
          </a:p>
          <a:p>
            <a:endParaRPr lang="es-ES" sz="2400" dirty="0"/>
          </a:p>
          <a:p>
            <a:r>
              <a:rPr lang="es-ES" sz="2400" dirty="0" smtClean="0"/>
              <a:t>Entonces:</a:t>
            </a:r>
          </a:p>
          <a:p>
            <a:pPr marL="457200" indent="-457200">
              <a:buAutoNum type="alphaLcParenBoth" startAt="2"/>
            </a:pPr>
            <a:r>
              <a:rPr lang="es-ES" sz="2400" i="1" dirty="0" smtClean="0"/>
              <a:t>   v</a:t>
            </a:r>
            <a:r>
              <a:rPr lang="es-ES" sz="2400" i="1" baseline="-25000" dirty="0" smtClean="0"/>
              <a:t>0 </a:t>
            </a:r>
            <a:r>
              <a:rPr lang="es-ES" sz="2400" i="1" dirty="0" smtClean="0"/>
              <a:t> </a:t>
            </a:r>
            <a:r>
              <a:rPr lang="es-ES" sz="2400" dirty="0" smtClean="0"/>
              <a:t>es la única raíz en T.  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93185" y="2021954"/>
            <a:ext cx="850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Si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’ es otra raíz de T, existe una trayectoria  </a:t>
            </a:r>
            <a:r>
              <a:rPr lang="es-ES" sz="2400" b="1" i="1" dirty="0" smtClean="0"/>
              <a:t>p</a:t>
            </a:r>
            <a:r>
              <a:rPr lang="es-ES" sz="2400" i="1" dirty="0" smtClean="0"/>
              <a:t> </a:t>
            </a:r>
            <a:r>
              <a:rPr lang="es-ES" sz="2400" dirty="0" smtClean="0"/>
              <a:t> que va de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 a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’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77886" y="2594580"/>
            <a:ext cx="567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y</a:t>
            </a:r>
            <a:r>
              <a:rPr lang="es-ES" sz="2400" dirty="0" smtClean="0"/>
              <a:t> una trayectoria  </a:t>
            </a:r>
            <a:r>
              <a:rPr lang="es-ES" sz="2400" b="1" i="1" dirty="0"/>
              <a:t>q</a:t>
            </a:r>
            <a:r>
              <a:rPr lang="es-ES" sz="2400" i="1" dirty="0" smtClean="0"/>
              <a:t> </a:t>
            </a:r>
            <a:r>
              <a:rPr lang="es-ES" sz="2400" dirty="0" smtClean="0"/>
              <a:t> que va de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’  a 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97710" y="3304169"/>
            <a:ext cx="618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Entonces:</a:t>
            </a:r>
            <a:endParaRPr lang="es-ES" sz="24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420241"/>
              </p:ext>
            </p:extLst>
          </p:nvPr>
        </p:nvGraphicFramePr>
        <p:xfrm>
          <a:off x="1047921" y="3893575"/>
          <a:ext cx="870930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Documento" r:id="rId3" imgW="8877300" imgH="355600" progId="Word.Document.12">
                  <p:embed/>
                </p:oleObj>
              </mc:Choice>
              <mc:Fallback>
                <p:oleObj name="Documento" r:id="rId3" imgW="88773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921" y="3893575"/>
                        <a:ext cx="870930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2248442" y="3893575"/>
            <a:ext cx="58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es un ciclo que va de trayectoria de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dirty="0" smtClean="0"/>
              <a:t> a </a:t>
            </a:r>
            <a:r>
              <a:rPr lang="es-ES" sz="2400" i="1" dirty="0" smtClean="0"/>
              <a:t>v</a:t>
            </a:r>
            <a:r>
              <a:rPr lang="es-ES" sz="2400" i="1" baseline="-25000" dirty="0" smtClean="0"/>
              <a:t>0</a:t>
            </a:r>
            <a:r>
              <a:rPr lang="es-ES" sz="2400" i="1" dirty="0" smtClean="0"/>
              <a:t> 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453601" y="4623371"/>
            <a:ext cx="525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 que contradice la definición de árbol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58891" y="5363110"/>
            <a:ext cx="706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tanto, </a:t>
            </a:r>
            <a:r>
              <a:rPr lang="es-ES" sz="2400" i="1" dirty="0" smtClean="0"/>
              <a:t>v</a:t>
            </a:r>
            <a:r>
              <a:rPr lang="es-ES" sz="2400" baseline="-25000" dirty="0" smtClean="0"/>
              <a:t>0 </a:t>
            </a:r>
            <a:r>
              <a:rPr lang="es-ES" sz="2400" dirty="0" smtClean="0"/>
              <a:t> es raíz única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3886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2662</Words>
  <Application>Microsoft Macintosh PowerPoint</Application>
  <PresentationFormat>Presentación en pantalla (4:3)</PresentationFormat>
  <Paragraphs>972</Paragraphs>
  <Slides>60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2" baseType="lpstr">
      <vt:lpstr>Tema de Office</vt:lpstr>
      <vt:lpstr>Documento</vt:lpstr>
      <vt:lpstr>ARBOLES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</dc:title>
  <dc:creator>Julio Acosta</dc:creator>
  <cp:lastModifiedBy>Julio Acosta</cp:lastModifiedBy>
  <cp:revision>216</cp:revision>
  <cp:lastPrinted>2017-10-09T00:26:29Z</cp:lastPrinted>
  <dcterms:created xsi:type="dcterms:W3CDTF">2017-10-05T12:39:57Z</dcterms:created>
  <dcterms:modified xsi:type="dcterms:W3CDTF">2018-10-11T21:00:48Z</dcterms:modified>
</cp:coreProperties>
</file>